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7" r:id="rId3"/>
    <p:sldId id="260" r:id="rId5"/>
    <p:sldId id="261" r:id="rId6"/>
    <p:sldId id="278" r:id="rId7"/>
    <p:sldId id="279" r:id="rId8"/>
    <p:sldId id="280" r:id="rId9"/>
    <p:sldId id="284" r:id="rId10"/>
    <p:sldId id="285" r:id="rId11"/>
    <p:sldId id="286" r:id="rId12"/>
    <p:sldId id="281" r:id="rId13"/>
    <p:sldId id="282" r:id="rId14"/>
    <p:sldId id="283" r:id="rId15"/>
    <p:sldId id="287" r:id="rId16"/>
    <p:sldId id="288" r:id="rId17"/>
    <p:sldId id="289" r:id="rId18"/>
    <p:sldId id="256" r:id="rId19"/>
    <p:sldId id="258" r:id="rId20"/>
    <p:sldId id="257" r:id="rId21"/>
    <p:sldId id="259" r:id="rId22"/>
    <p:sldId id="267" r:id="rId23"/>
    <p:sldId id="272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4" r:id="rId35"/>
    <p:sldId id="305" r:id="rId36"/>
    <p:sldId id="306" r:id="rId37"/>
    <p:sldId id="307" r:id="rId38"/>
    <p:sldId id="308" r:id="rId39"/>
    <p:sldId id="300" r:id="rId40"/>
    <p:sldId id="301" r:id="rId41"/>
    <p:sldId id="302" r:id="rId42"/>
    <p:sldId id="303" r:id="rId43"/>
    <p:sldId id="275" r:id="rId44"/>
    <p:sldId id="271" r:id="rId45"/>
    <p:sldId id="273" r:id="rId46"/>
    <p:sldId id="274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6" autoAdjust="0"/>
    <p:restoredTop sz="94683" autoAdjust="0"/>
  </p:normalViewPr>
  <p:slideViewPr>
    <p:cSldViewPr>
      <p:cViewPr>
        <p:scale>
          <a:sx n="100" d="100"/>
          <a:sy n="100" d="100"/>
        </p:scale>
        <p:origin x="-46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tableStyles" Target="tableStyles.xml"/><Relationship Id="rId5" Type="http://schemas.openxmlformats.org/officeDocument/2006/relationships/slide" Target="slides/slide2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30.xml"/><Relationship Id="rId8" Type="http://schemas.openxmlformats.org/officeDocument/2006/relationships/slide" Target="slides/slide29.xml"/><Relationship Id="rId7" Type="http://schemas.openxmlformats.org/officeDocument/2006/relationships/slide" Target="slides/slide28.xml"/><Relationship Id="rId6" Type="http://schemas.openxmlformats.org/officeDocument/2006/relationships/slide" Target="slides/slide27.xml"/><Relationship Id="rId5" Type="http://schemas.openxmlformats.org/officeDocument/2006/relationships/slide" Target="slides/slide26.xml"/><Relationship Id="rId4" Type="http://schemas.openxmlformats.org/officeDocument/2006/relationships/slide" Target="slides/slide25.xml"/><Relationship Id="rId3" Type="http://schemas.openxmlformats.org/officeDocument/2006/relationships/slide" Target="slides/slide24.xml"/><Relationship Id="rId2" Type="http://schemas.openxmlformats.org/officeDocument/2006/relationships/slide" Target="slides/slide23.xml"/><Relationship Id="rId1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21682-D5D5-47F6-94F4-631152289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4F38A-58AC-4BAF-B2DC-090A469BD00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4F38A-58AC-4BAF-B2DC-090A469BD0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4F38A-58AC-4BAF-B2DC-090A469BD0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8C025-A18B-465A-9A0B-B88C251E25D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C6B1D-FAA6-46DD-AC30-E825560EB27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0816E-3702-4CD7-B351-5E9C5682163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16C5E-F875-47B7-AE5B-B34C0D16844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4643E-522B-481D-808C-1E898E56E58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CFA7D-3F50-4CB9-8E3F-AC25B08D8FE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F0DF3-C446-4FF0-BE69-055D1CD7AAD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30DF8-AE24-4D0D-9D7A-ADAD6D7CEFB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B4111-4B79-40EA-88E6-17B692FB9C9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2BA3D-4602-4AA5-9E8C-03B0388A909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3EE32-0ED1-4485-9F5F-7F94B8E046A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400"/>
            </a:lvl1pPr>
          </a:lstStyle>
          <a:p>
            <a:fld id="{1EBC8CDB-FC71-403D-B909-65CBB3091A2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jpeg"/><Relationship Id="rId2" Type="http://schemas.openxmlformats.org/officeDocument/2006/relationships/slide" Target="slide27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slide" Target="slide27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jpeg"/><Relationship Id="rId2" Type="http://schemas.openxmlformats.org/officeDocument/2006/relationships/slide" Target="slide27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18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3.wav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45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3.wav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45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image" Target="../media/image8.png"/><Relationship Id="rId1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slide" Target="slide27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slide" Target="slide27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slide" Target="slide2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3686036_112101048032_2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3" y="1052736"/>
            <a:ext cx="5795963" cy="1143000"/>
          </a:xfrm>
        </p:spPr>
        <p:txBody>
          <a:bodyPr/>
          <a:lstStyle/>
          <a:p>
            <a:r>
              <a:rPr lang="zh-CN" altLang="en-US" sz="6000" dirty="0">
                <a:ea typeface="楷体_GB2312" pitchFamily="49" charset="-122"/>
              </a:rPr>
              <a:t>识字（一）</a:t>
            </a:r>
            <a:endParaRPr lang="zh-CN" altLang="en-US" sz="6000" dirty="0">
              <a:ea typeface="楷体_GB2312" pitchFamily="49" charset="-122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708275"/>
            <a:ext cx="6400800" cy="1752600"/>
          </a:xfrm>
        </p:spPr>
        <p:txBody>
          <a:bodyPr/>
          <a:lstStyle/>
          <a:p>
            <a:r>
              <a:rPr lang="zh-CN" altLang="en-US" sz="10600" dirty="0">
                <a:solidFill>
                  <a:srgbClr val="00CC00"/>
                </a:solidFill>
                <a:ea typeface="华文琥珀" pitchFamily="2" charset="-122"/>
              </a:rPr>
              <a:t>口  耳  目</a:t>
            </a:r>
            <a:endParaRPr lang="zh-CN" altLang="en-US" sz="10600" dirty="0">
              <a:solidFill>
                <a:srgbClr val="00CC00"/>
              </a:solidFill>
              <a:ea typeface="华文琥珀" pitchFamily="2" charset="-122"/>
            </a:endParaRPr>
          </a:p>
        </p:txBody>
      </p:sp>
      <p:pic>
        <p:nvPicPr>
          <p:cNvPr id="26628" name="Picture 4" descr="svkhvvvd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3" y="4365104"/>
            <a:ext cx="1670816" cy="185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zuc_xsnx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75155" y="548680"/>
            <a:ext cx="2049462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bzxt4rr[1]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95288" y="620713"/>
            <a:ext cx="3384550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500563" y="1127125"/>
            <a:ext cx="403225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 sz="3700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日</a:t>
            </a:r>
            <a:endParaRPr kumimoji="0" lang="zh-CN" altLang="en-US" sz="3700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940425" y="836613"/>
            <a:ext cx="187166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8800">
                <a:solidFill>
                  <a:srgbClr val="FF0000"/>
                </a:solidFill>
                <a:latin typeface="宋体" panose="02010600030101010101" pitchFamily="2" charset="-122"/>
              </a:rPr>
              <a:t>rì</a:t>
            </a:r>
            <a:endParaRPr kumimoji="0" lang="en-US" altLang="zh-CN" sz="880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30725" name="Picture 5" descr="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437063"/>
            <a:ext cx="1873250" cy="175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月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08175" y="4292600"/>
            <a:ext cx="1223963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月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92150"/>
            <a:ext cx="29400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716463" y="2636838"/>
            <a:ext cx="4032250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 sz="2520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月</a:t>
            </a:r>
            <a:endParaRPr kumimoji="0" lang="zh-CN" altLang="en-US" sz="2520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508625" y="1628775"/>
            <a:ext cx="39608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6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yuè</a:t>
            </a:r>
            <a:endParaRPr kumimoji="0" lang="en-US" altLang="zh-CN" sz="6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未命名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7088" y="3933825"/>
            <a:ext cx="2820987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076825" y="2852738"/>
            <a:ext cx="3527425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 sz="2520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火</a:t>
            </a:r>
            <a:endParaRPr kumimoji="0" lang="zh-CN" altLang="en-US" sz="2520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614988" y="1773238"/>
            <a:ext cx="3529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8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huŏ</a:t>
            </a:r>
            <a:endParaRPr kumimoji="0" lang="en-US" altLang="zh-CN" sz="8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3" name="Picture 5" descr="24火苗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00" y="381000"/>
            <a:ext cx="42799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3686036_112101048032_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300788" y="1773238"/>
            <a:ext cx="1752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kumimoji="0" lang="en-US" altLang="zh-CN" sz="6000" b="1">
                <a:latin typeface="Arial" panose="020B0604020202020204" pitchFamily="34" charset="0"/>
              </a:rPr>
              <a:t>mù</a:t>
            </a:r>
            <a:endParaRPr kumimoji="0" lang="en-US" altLang="zh-CN" sz="6000" b="1">
              <a:latin typeface="Arial" panose="020B0604020202020204" pitchFamily="34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227763" y="3500438"/>
            <a:ext cx="1368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kumimoji="0" lang="zh-CN" altLang="en-US" sz="8000" b="1">
                <a:latin typeface="楷体" panose="02010609060101010101" pitchFamily="49" charset="-122"/>
                <a:ea typeface="楷体" panose="02010609060101010101" pitchFamily="49" charset="-122"/>
              </a:rPr>
              <a:t>木</a:t>
            </a:r>
            <a:endParaRPr kumimoji="0" lang="zh-CN" altLang="en-US" sz="8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4427538" y="2492375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4356100" y="4149725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6871" name="Picture 7" descr="s12-017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25538"/>
            <a:ext cx="403383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/>
      <p:bldP spid="36869" grpId="0" animBg="1"/>
      <p:bldP spid="368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3686036_112101048032_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203950" y="2276475"/>
            <a:ext cx="1752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kumimoji="0" lang="en-US" altLang="zh-CN" sz="6000" b="1">
                <a:latin typeface="Arial" panose="020B0604020202020204" pitchFamily="34" charset="0"/>
              </a:rPr>
              <a:t> hé</a:t>
            </a:r>
            <a:endParaRPr kumimoji="0" lang="en-US" altLang="zh-CN" sz="6000" b="1">
              <a:latin typeface="Arial" panose="020B0604020202020204" pitchFamily="34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443663" y="3933825"/>
            <a:ext cx="1368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kumimoji="0" lang="zh-CN" altLang="en-US" sz="8000" b="1">
                <a:latin typeface="楷体" panose="02010609060101010101" pitchFamily="49" charset="-122"/>
                <a:ea typeface="楷体" panose="02010609060101010101" pitchFamily="49" charset="-122"/>
              </a:rPr>
              <a:t>禾</a:t>
            </a:r>
            <a:endParaRPr kumimoji="0" lang="zh-CN" altLang="en-US" sz="8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4737100" y="2924175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4660900" y="47244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7895" name="Picture 7" descr="s12-01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08050"/>
            <a:ext cx="424815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  <p:bldP spid="37893" grpId="0" animBg="1"/>
      <p:bldP spid="378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3686036_112101048032_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011863" y="2492375"/>
            <a:ext cx="1752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kumimoji="0" lang="en-US" altLang="zh-CN" sz="6000" b="1">
                <a:latin typeface="Arial" panose="020B0604020202020204" pitchFamily="34" charset="0"/>
              </a:rPr>
              <a:t> zhú</a:t>
            </a:r>
            <a:endParaRPr kumimoji="0" lang="zh-CN" altLang="en-US" sz="6000" b="1">
              <a:latin typeface="Arial" panose="020B0604020202020204" pitchFamily="34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588125" y="3933825"/>
            <a:ext cx="1368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kumimoji="0" lang="zh-CN" altLang="en-US" sz="8000" b="1">
                <a:latin typeface="楷体" panose="02010609060101010101" pitchFamily="49" charset="-122"/>
                <a:ea typeface="楷体" panose="02010609060101010101" pitchFamily="49" charset="-122"/>
              </a:rPr>
              <a:t>竹</a:t>
            </a:r>
            <a:endParaRPr kumimoji="0" lang="zh-CN" altLang="en-US" sz="8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4881563" y="3068638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4787900" y="4868863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8919" name="Picture 7" descr="s12-01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341438"/>
            <a:ext cx="4392613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  <p:bldP spid="38917" grpId="0" animBg="1"/>
      <p:bldP spid="389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3657600"/>
            <a:ext cx="1981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b="1"/>
              <a:t>口</a:t>
            </a:r>
            <a:endParaRPr lang="zh-CN" altLang="en-US" sz="9600" b="1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86200" y="3733800"/>
            <a:ext cx="2057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b="1"/>
              <a:t>耳</a:t>
            </a:r>
            <a:endParaRPr lang="zh-CN" altLang="en-US" sz="9600" b="1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467600" y="3505200"/>
            <a:ext cx="2209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b="1"/>
              <a:t>目</a:t>
            </a:r>
            <a:endParaRPr lang="zh-CN" altLang="en-US" sz="9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5" grpId="0" autoUpdateAnimBg="0"/>
      <p:bldP spid="512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3505200"/>
            <a:ext cx="2209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b="1"/>
              <a:t>羊</a:t>
            </a:r>
            <a:endParaRPr lang="zh-CN" altLang="en-US" sz="9600" b="1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114800" y="3733800"/>
            <a:ext cx="1524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b="1"/>
              <a:t>鸟</a:t>
            </a:r>
            <a:endParaRPr lang="zh-CN" altLang="en-US" sz="9600" b="1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391400" y="3886200"/>
            <a:ext cx="1752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b="1"/>
              <a:t>兔</a:t>
            </a:r>
            <a:endParaRPr lang="zh-CN" altLang="en-US" sz="9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388" y="333375"/>
            <a:ext cx="9144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3962400"/>
            <a:ext cx="1828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b="1"/>
              <a:t>火</a:t>
            </a:r>
            <a:endParaRPr lang="zh-CN" altLang="en-US" sz="9600" b="1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733800" y="4343400"/>
            <a:ext cx="1447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b="1"/>
              <a:t>月</a:t>
            </a:r>
            <a:endParaRPr lang="zh-CN" altLang="en-US" sz="9600" b="1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315200" y="4191000"/>
            <a:ext cx="1828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b="1"/>
              <a:t>日</a:t>
            </a:r>
            <a:endParaRPr lang="zh-CN" altLang="en-US" sz="9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  <p:bldP spid="614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3810000"/>
            <a:ext cx="1981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b="1"/>
              <a:t>竹</a:t>
            </a:r>
            <a:endParaRPr lang="zh-CN" altLang="en-US" sz="9600" b="1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733800" y="3962400"/>
            <a:ext cx="1905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b="1"/>
              <a:t>禾</a:t>
            </a:r>
            <a:endParaRPr lang="zh-CN" altLang="en-US" sz="9600" b="1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239000" y="4267200"/>
            <a:ext cx="1600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b="1"/>
              <a:t>木</a:t>
            </a:r>
            <a:endParaRPr lang="zh-CN" altLang="en-US" sz="9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r>
              <a:rPr lang="zh-CN" altLang="en-US" sz="5400" dirty="0">
                <a:ea typeface="楷体_GB2312" pitchFamily="49" charset="-122"/>
              </a:rPr>
              <a:t>读一读</a:t>
            </a:r>
            <a:endParaRPr lang="zh-CN" altLang="en-US" sz="5400" dirty="0">
              <a:ea typeface="楷体_GB2312" pitchFamily="49" charset="-122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1628775"/>
            <a:ext cx="8964612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000" b="1" dirty="0" err="1">
                <a:solidFill>
                  <a:srgbClr val="800000"/>
                </a:solidFill>
                <a:latin typeface="楷体_GB2312" pitchFamily="49" charset="-122"/>
                <a:ea typeface="楷体_GB2312" pitchFamily="49" charset="-122"/>
              </a:rPr>
              <a:t>hu</a:t>
            </a:r>
            <a:r>
              <a:rPr lang="en-US" altLang="zh-CN" sz="4000" b="1" dirty="0" err="1">
                <a:solidFill>
                  <a:srgbClr val="800000"/>
                </a:solidFill>
              </a:rPr>
              <a:t>ā</a:t>
            </a:r>
            <a:r>
              <a:rPr lang="en-US" altLang="zh-CN" sz="4000" b="1" dirty="0">
                <a:solidFill>
                  <a:srgbClr val="800000"/>
                </a:solidFill>
              </a:rPr>
              <a:t>        </a:t>
            </a:r>
            <a:r>
              <a:rPr lang="en-US" altLang="zh-CN" sz="4000" b="1" dirty="0" err="1">
                <a:solidFill>
                  <a:srgbClr val="800000"/>
                </a:solidFill>
                <a:latin typeface="Arial" panose="020B0604020202020204" pitchFamily="34" charset="0"/>
              </a:rPr>
              <a:t>g</a:t>
            </a:r>
            <a:r>
              <a:rPr lang="en-US" altLang="zh-CN" sz="4000" b="1" dirty="0" err="1">
                <a:solidFill>
                  <a:srgbClr val="800000"/>
                </a:solidFill>
              </a:rPr>
              <a:t>ē</a:t>
            </a:r>
            <a:r>
              <a:rPr lang="en-US" altLang="zh-CN" sz="4000" b="1" dirty="0">
                <a:solidFill>
                  <a:srgbClr val="800000"/>
                </a:solidFill>
              </a:rPr>
              <a:t>           </a:t>
            </a:r>
            <a:r>
              <a:rPr lang="en-US" altLang="zh-CN" sz="4000" b="1" dirty="0" err="1">
                <a:solidFill>
                  <a:srgbClr val="800000"/>
                </a:solidFill>
              </a:rPr>
              <a:t>dì</a:t>
            </a:r>
            <a:r>
              <a:rPr lang="en-US" altLang="zh-CN" sz="4000" b="1" dirty="0">
                <a:solidFill>
                  <a:srgbClr val="800000"/>
                </a:solidFill>
              </a:rPr>
              <a:t>           </a:t>
            </a:r>
            <a:r>
              <a:rPr lang="en-US" altLang="zh-CN" sz="4000" b="1" dirty="0" err="1">
                <a:solidFill>
                  <a:srgbClr val="800000"/>
                </a:solidFill>
                <a:latin typeface="Arial" panose="020B0604020202020204" pitchFamily="34" charset="0"/>
              </a:rPr>
              <a:t>g</a:t>
            </a:r>
            <a:r>
              <a:rPr lang="en-US" altLang="zh-CN" sz="4000" b="1" dirty="0" err="1">
                <a:solidFill>
                  <a:srgbClr val="800000"/>
                </a:solidFill>
              </a:rPr>
              <a:t>è</a:t>
            </a:r>
            <a:r>
              <a:rPr lang="en-US" altLang="zh-CN" sz="4000" b="1" dirty="0">
                <a:solidFill>
                  <a:srgbClr val="800000"/>
                </a:solidFill>
              </a:rPr>
              <a:t>            </a:t>
            </a:r>
            <a:r>
              <a:rPr lang="en-US" altLang="zh-CN" sz="4000" b="1" dirty="0" err="1">
                <a:solidFill>
                  <a:srgbClr val="800000"/>
                </a:solidFill>
              </a:rPr>
              <a:t>hu</a:t>
            </a:r>
            <a:r>
              <a:rPr lang="en-US" altLang="zh-CN" sz="4000" b="1" dirty="0" err="1">
                <a:solidFill>
                  <a:srgbClr val="800000"/>
                </a:solidFill>
                <a:latin typeface="宋体" panose="02010600030101010101" pitchFamily="2" charset="-122"/>
              </a:rPr>
              <a:t>à</a:t>
            </a:r>
            <a:endParaRPr lang="en-US" altLang="zh-CN" sz="4000" b="1" dirty="0">
              <a:solidFill>
                <a:srgbClr val="800000"/>
              </a:solidFill>
              <a:latin typeface="楷体_GB2312" pitchFamily="49" charset="-122"/>
            </a:endParaRPr>
          </a:p>
          <a:p>
            <a:pPr>
              <a:buFontTx/>
              <a:buNone/>
            </a:pPr>
            <a:r>
              <a:rPr lang="zh-CN" altLang="en-US" sz="4000" b="1" dirty="0">
                <a:solidFill>
                  <a:srgbClr val="800000"/>
                </a:solidFill>
                <a:latin typeface="楷体_GB2312" pitchFamily="49" charset="-122"/>
                <a:ea typeface="楷体_GB2312" pitchFamily="49" charset="-122"/>
              </a:rPr>
              <a:t>花     哥      弟     个      画 </a:t>
            </a:r>
            <a:endParaRPr lang="zh-CN" altLang="en-US" sz="4000" b="1" dirty="0">
              <a:solidFill>
                <a:srgbClr val="8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en-US" altLang="zh-CN" sz="4000" b="1" dirty="0" err="1">
                <a:solidFill>
                  <a:srgbClr val="800000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en-US" altLang="zh-CN" sz="4000" b="1" dirty="0" err="1">
                <a:solidFill>
                  <a:srgbClr val="800000"/>
                </a:solidFill>
              </a:rPr>
              <a:t>ǐ</a:t>
            </a:r>
            <a:r>
              <a:rPr lang="en-US" altLang="zh-CN" sz="4000" b="1" dirty="0">
                <a:solidFill>
                  <a:srgbClr val="800000"/>
                </a:solidFill>
              </a:rPr>
              <a:t>          </a:t>
            </a:r>
            <a:r>
              <a:rPr lang="en-US" altLang="zh-CN" sz="4000" b="1" dirty="0" err="1">
                <a:solidFill>
                  <a:srgbClr val="800000"/>
                </a:solidFill>
              </a:rPr>
              <a:t>yī</a:t>
            </a:r>
            <a:r>
              <a:rPr lang="en-US" altLang="zh-CN" sz="4000" b="1" dirty="0">
                <a:solidFill>
                  <a:srgbClr val="800000"/>
                </a:solidFill>
              </a:rPr>
              <a:t>            </a:t>
            </a:r>
            <a:r>
              <a:rPr lang="en-US" altLang="zh-CN" sz="4000" b="1" dirty="0" err="1">
                <a:solidFill>
                  <a:srgbClr val="800000"/>
                </a:solidFill>
              </a:rPr>
              <a:t>fú</a:t>
            </a:r>
            <a:r>
              <a:rPr lang="en-US" altLang="zh-CN" sz="4000" b="1" dirty="0">
                <a:solidFill>
                  <a:srgbClr val="800000"/>
                </a:solidFill>
              </a:rPr>
              <a:t>           </a:t>
            </a:r>
            <a:r>
              <a:rPr lang="en-US" altLang="zh-CN" sz="4000" b="1" dirty="0" err="1">
                <a:solidFill>
                  <a:srgbClr val="800000"/>
                </a:solidFill>
              </a:rPr>
              <a:t>jī</a:t>
            </a:r>
            <a:r>
              <a:rPr lang="en-US" altLang="zh-CN" sz="4000" b="1" dirty="0">
                <a:solidFill>
                  <a:srgbClr val="800000"/>
                </a:solidFill>
              </a:rPr>
              <a:t>            </a:t>
            </a:r>
            <a:r>
              <a:rPr lang="en-US" altLang="zh-CN" sz="4000" b="1" dirty="0" err="1">
                <a:solidFill>
                  <a:srgbClr val="800000"/>
                </a:solidFill>
                <a:latin typeface="Arial" panose="020B0604020202020204" pitchFamily="34" charset="0"/>
              </a:rPr>
              <a:t>g</a:t>
            </a:r>
            <a:r>
              <a:rPr lang="en-US" altLang="zh-CN" sz="4000" b="1" dirty="0" err="1">
                <a:solidFill>
                  <a:srgbClr val="800000"/>
                </a:solidFill>
              </a:rPr>
              <a:t>uò</a:t>
            </a:r>
            <a:endParaRPr lang="en-US" altLang="zh-CN" sz="4000" b="1" dirty="0">
              <a:solidFill>
                <a:srgbClr val="8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zh-CN" altLang="en-US" sz="4000" b="1" dirty="0">
                <a:solidFill>
                  <a:srgbClr val="800000"/>
                </a:solidFill>
                <a:latin typeface="楷体_GB2312" pitchFamily="49" charset="-122"/>
                <a:ea typeface="楷体_GB2312" pitchFamily="49" charset="-122"/>
              </a:rPr>
              <a:t>洗     衣      服     鸡      过</a:t>
            </a:r>
            <a:endParaRPr lang="zh-CN" altLang="en-US" sz="4000" b="1" dirty="0">
              <a:solidFill>
                <a:srgbClr val="8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en-US" altLang="zh-CN" sz="4000" b="1" dirty="0" err="1">
                <a:solidFill>
                  <a:srgbClr val="800000"/>
                </a:solidFill>
                <a:latin typeface="楷体_GB2312" pitchFamily="49" charset="-122"/>
                <a:ea typeface="楷体_GB2312" pitchFamily="49" charset="-122"/>
              </a:rPr>
              <a:t>n</a:t>
            </a:r>
            <a:r>
              <a:rPr lang="en-US" altLang="zh-CN" sz="4000" b="1" dirty="0" err="1">
                <a:solidFill>
                  <a:srgbClr val="800000"/>
                </a:solidFill>
              </a:rPr>
              <a:t>ǐ</a:t>
            </a:r>
            <a:r>
              <a:rPr lang="en-US" altLang="zh-CN" sz="4000" b="1" dirty="0">
                <a:solidFill>
                  <a:srgbClr val="800000"/>
                </a:solidFill>
              </a:rPr>
              <a:t>          </a:t>
            </a:r>
            <a:r>
              <a:rPr lang="en-US" altLang="zh-CN" sz="4000" b="1" dirty="0" err="1">
                <a:solidFill>
                  <a:srgbClr val="800000"/>
                </a:solidFill>
              </a:rPr>
              <a:t>dú</a:t>
            </a:r>
            <a:r>
              <a:rPr lang="en-US" altLang="zh-CN" sz="4000" b="1" dirty="0">
                <a:solidFill>
                  <a:srgbClr val="800000"/>
                </a:solidFill>
              </a:rPr>
              <a:t>           </a:t>
            </a:r>
            <a:r>
              <a:rPr lang="en-US" altLang="zh-CN" sz="4000" b="1" dirty="0" err="1">
                <a:solidFill>
                  <a:srgbClr val="800000"/>
                </a:solidFill>
              </a:rPr>
              <a:t>shū</a:t>
            </a:r>
            <a:r>
              <a:rPr lang="en-US" altLang="zh-CN" sz="4000" b="1" dirty="0">
                <a:solidFill>
                  <a:srgbClr val="800000"/>
                </a:solidFill>
              </a:rPr>
              <a:t>         </a:t>
            </a:r>
            <a:r>
              <a:rPr lang="en-US" altLang="zh-CN" sz="4000" b="1" dirty="0" err="1">
                <a:solidFill>
                  <a:srgbClr val="800000"/>
                </a:solidFill>
              </a:rPr>
              <a:t>yòu</a:t>
            </a:r>
            <a:r>
              <a:rPr lang="en-US" altLang="zh-CN" sz="4000" b="1" dirty="0">
                <a:solidFill>
                  <a:srgbClr val="800000"/>
                </a:solidFill>
              </a:rPr>
              <a:t>          </a:t>
            </a:r>
            <a:r>
              <a:rPr lang="en-US" altLang="zh-CN" sz="4000" b="1" dirty="0" err="1">
                <a:solidFill>
                  <a:srgbClr val="800000"/>
                </a:solidFill>
              </a:rPr>
              <a:t>ti</a:t>
            </a:r>
            <a:r>
              <a:rPr lang="en-US" altLang="zh-CN" sz="4000" b="1" dirty="0" err="1">
                <a:solidFill>
                  <a:srgbClr val="800000"/>
                </a:solidFill>
                <a:latin typeface="宋体" panose="02010600030101010101" pitchFamily="2" charset="-122"/>
              </a:rPr>
              <a:t>á</a:t>
            </a:r>
            <a:r>
              <a:rPr lang="en-US" altLang="zh-CN" sz="4000" b="1" dirty="0" err="1">
                <a:solidFill>
                  <a:srgbClr val="800000"/>
                </a:solidFill>
              </a:rPr>
              <a:t>n</a:t>
            </a:r>
            <a:endParaRPr lang="en-US" altLang="zh-CN" sz="4000" b="1" dirty="0">
              <a:solidFill>
                <a:srgbClr val="800000"/>
              </a:solidFill>
              <a:latin typeface="楷体_GB2312" pitchFamily="49" charset="-122"/>
            </a:endParaRPr>
          </a:p>
          <a:p>
            <a:pPr>
              <a:buFontTx/>
              <a:buNone/>
            </a:pPr>
            <a:r>
              <a:rPr lang="zh-CN" altLang="en-US" sz="4000" b="1" dirty="0">
                <a:solidFill>
                  <a:srgbClr val="800000"/>
                </a:solidFill>
                <a:latin typeface="楷体_GB2312" pitchFamily="49" charset="-122"/>
                <a:ea typeface="楷体_GB2312" pitchFamily="49" charset="-122"/>
              </a:rPr>
              <a:t>你     读      书     右      田</a:t>
            </a:r>
            <a:endParaRPr lang="zh-CN" altLang="en-US" sz="4000" b="1" dirty="0">
              <a:solidFill>
                <a:srgbClr val="8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424863" cy="63357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>
                <a:latin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3300"/>
                </a:solidFill>
                <a:latin typeface="Arial" panose="020B0604020202020204" pitchFamily="34" charset="0"/>
              </a:rPr>
              <a:t>k</a:t>
            </a:r>
            <a:r>
              <a:rPr lang="en-US" altLang="zh-CN" sz="4800" b="1" dirty="0" err="1">
                <a:solidFill>
                  <a:srgbClr val="FF3300"/>
                </a:solidFill>
              </a:rPr>
              <a:t>ǒu</a:t>
            </a:r>
            <a:r>
              <a:rPr lang="en-US" altLang="zh-CN" sz="4800" b="1" dirty="0">
                <a:solidFill>
                  <a:srgbClr val="FF3300"/>
                </a:solidFill>
              </a:rPr>
              <a:t>             </a:t>
            </a:r>
            <a:r>
              <a:rPr lang="en-US" altLang="zh-CN" sz="4800" b="1" dirty="0" err="1">
                <a:solidFill>
                  <a:srgbClr val="FF3300"/>
                </a:solidFill>
              </a:rPr>
              <a:t>ěr</a:t>
            </a:r>
            <a:r>
              <a:rPr lang="en-US" altLang="zh-CN" sz="4800" b="1" dirty="0">
                <a:solidFill>
                  <a:srgbClr val="FF3300"/>
                </a:solidFill>
              </a:rPr>
              <a:t>            </a:t>
            </a:r>
            <a:r>
              <a:rPr lang="en-US" altLang="zh-CN" sz="4800" b="1" dirty="0" err="1">
                <a:solidFill>
                  <a:srgbClr val="FF3300"/>
                </a:solidFill>
              </a:rPr>
              <a:t>mù</a:t>
            </a:r>
            <a:endParaRPr lang="en-US" altLang="zh-CN" sz="4800" b="1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4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口        耳      目 </a:t>
            </a:r>
            <a:endParaRPr lang="en-US" altLang="zh-CN" sz="4800" b="1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4800" b="1" dirty="0">
                <a:solidFill>
                  <a:srgbClr val="FF3300"/>
                </a:solidFill>
              </a:rPr>
              <a:t> </a:t>
            </a:r>
            <a:r>
              <a:rPr lang="en-US" altLang="zh-CN" sz="4800" b="1" dirty="0" err="1">
                <a:solidFill>
                  <a:srgbClr val="FF3300"/>
                </a:solidFill>
              </a:rPr>
              <a:t>rì</a:t>
            </a:r>
            <a:r>
              <a:rPr lang="en-US" altLang="zh-CN" sz="4800" b="1" dirty="0">
                <a:solidFill>
                  <a:srgbClr val="FF3300"/>
                </a:solidFill>
              </a:rPr>
              <a:t>               </a:t>
            </a:r>
            <a:r>
              <a:rPr lang="en-US" altLang="zh-CN" sz="4800" b="1" dirty="0" err="1">
                <a:solidFill>
                  <a:srgbClr val="FF3300"/>
                </a:solidFill>
              </a:rPr>
              <a:t>yuè</a:t>
            </a:r>
            <a:r>
              <a:rPr lang="en-US" altLang="zh-CN" sz="4800" b="1" dirty="0">
                <a:solidFill>
                  <a:srgbClr val="FF3300"/>
                </a:solidFill>
              </a:rPr>
              <a:t>           </a:t>
            </a:r>
            <a:r>
              <a:rPr lang="en-US" altLang="zh-CN" sz="4800" b="1" dirty="0" err="1">
                <a:solidFill>
                  <a:srgbClr val="FF3300"/>
                </a:solidFill>
              </a:rPr>
              <a:t>huǒ</a:t>
            </a:r>
            <a:endParaRPr lang="en-US" altLang="zh-CN" sz="4800" b="1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4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日        月      火</a:t>
            </a:r>
            <a:endParaRPr lang="en-US" altLang="zh-CN" sz="4800" b="1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4800" b="1" dirty="0" err="1">
                <a:solidFill>
                  <a:srgbClr val="FF3300"/>
                </a:solidFill>
                <a:latin typeface="Arial" panose="020B0604020202020204" pitchFamily="34" charset="0"/>
              </a:rPr>
              <a:t>y</a:t>
            </a:r>
            <a:r>
              <a:rPr lang="en-US" altLang="zh-CN" sz="4800" b="1" dirty="0" err="1">
                <a:solidFill>
                  <a:srgbClr val="FF3300"/>
                </a:solidFill>
                <a:latin typeface="宋体" panose="02010600030101010101" pitchFamily="2" charset="-122"/>
              </a:rPr>
              <a:t>á</a:t>
            </a:r>
            <a:r>
              <a:rPr lang="en-US" altLang="zh-CN" sz="4800" b="1" dirty="0" err="1">
                <a:solidFill>
                  <a:srgbClr val="FF3300"/>
                </a:solidFill>
              </a:rPr>
              <a:t>n</a:t>
            </a:r>
            <a:r>
              <a:rPr lang="en-US" altLang="zh-CN" sz="4800" b="1" dirty="0" err="1">
                <a:solidFill>
                  <a:srgbClr val="FF3300"/>
                </a:solidFill>
                <a:latin typeface="Arial" panose="020B0604020202020204" pitchFamily="34" charset="0"/>
              </a:rPr>
              <a:t>g</a:t>
            </a:r>
            <a:r>
              <a:rPr lang="en-US" altLang="zh-CN" sz="4800" b="1" dirty="0">
                <a:solidFill>
                  <a:srgbClr val="FF3300"/>
                </a:solidFill>
                <a:latin typeface="Arial" panose="020B0604020202020204" pitchFamily="34" charset="0"/>
              </a:rPr>
              <a:t>         </a:t>
            </a:r>
            <a:r>
              <a:rPr lang="en-US" altLang="zh-CN" sz="4800" b="1" dirty="0" err="1">
                <a:solidFill>
                  <a:srgbClr val="FF3300"/>
                </a:solidFill>
                <a:latin typeface="Arial" panose="020B0604020202020204" pitchFamily="34" charset="0"/>
              </a:rPr>
              <a:t>ni</a:t>
            </a:r>
            <a:r>
              <a:rPr lang="en-US" altLang="zh-CN" sz="4800" b="1" dirty="0" err="1">
                <a:solidFill>
                  <a:srgbClr val="FF3300"/>
                </a:solidFill>
              </a:rPr>
              <a:t>ǎo</a:t>
            </a:r>
            <a:r>
              <a:rPr lang="en-US" altLang="zh-CN" sz="4800" b="1" dirty="0">
                <a:solidFill>
                  <a:srgbClr val="FF3300"/>
                </a:solidFill>
              </a:rPr>
              <a:t>           </a:t>
            </a:r>
            <a:r>
              <a:rPr lang="en-US" altLang="zh-CN" sz="4800" b="1" dirty="0" err="1">
                <a:solidFill>
                  <a:srgbClr val="FF3300"/>
                </a:solidFill>
              </a:rPr>
              <a:t>tù</a:t>
            </a:r>
            <a:r>
              <a:rPr lang="en-US" altLang="zh-CN" sz="4800" b="1" dirty="0">
                <a:solidFill>
                  <a:srgbClr val="FF3300"/>
                </a:solidFill>
              </a:rPr>
              <a:t>    </a:t>
            </a:r>
            <a:endParaRPr lang="en-US" altLang="zh-CN" sz="4800" b="1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4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羊        鸟      兔</a:t>
            </a:r>
            <a:endParaRPr lang="en-US" altLang="zh-CN" sz="4800" b="1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4800" b="1" dirty="0">
                <a:solidFill>
                  <a:srgbClr val="FF3300"/>
                </a:solidFill>
              </a:rPr>
              <a:t> </a:t>
            </a:r>
            <a:r>
              <a:rPr lang="en-US" altLang="zh-CN" sz="4800" b="1" dirty="0" err="1">
                <a:solidFill>
                  <a:srgbClr val="FF3300"/>
                </a:solidFill>
              </a:rPr>
              <a:t>mù</a:t>
            </a:r>
            <a:r>
              <a:rPr lang="en-US" altLang="zh-CN" sz="4800" b="1" dirty="0">
                <a:solidFill>
                  <a:srgbClr val="FF3300"/>
                </a:solidFill>
              </a:rPr>
              <a:t>             </a:t>
            </a:r>
            <a:r>
              <a:rPr lang="en-US" altLang="zh-CN" sz="4800" b="1" dirty="0" err="1">
                <a:solidFill>
                  <a:srgbClr val="FF3300"/>
                </a:solidFill>
              </a:rPr>
              <a:t>hé</a:t>
            </a:r>
            <a:r>
              <a:rPr lang="en-US" altLang="zh-CN" sz="4800" b="1" dirty="0">
                <a:solidFill>
                  <a:srgbClr val="FF3300"/>
                </a:solidFill>
              </a:rPr>
              <a:t>              </a:t>
            </a:r>
            <a:r>
              <a:rPr lang="en-US" altLang="zh-CN" sz="4800" b="1" dirty="0" err="1">
                <a:solidFill>
                  <a:srgbClr val="FF3300"/>
                </a:solidFill>
              </a:rPr>
              <a:t>zhú</a:t>
            </a:r>
            <a:endParaRPr lang="en-US" altLang="zh-CN" sz="48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4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木        禾       竹</a:t>
            </a:r>
            <a:r>
              <a:rPr lang="zh-CN" altLang="en-US" sz="4400" dirty="0"/>
              <a:t>    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_3032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70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6702425" cy="1035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3600" kern="10"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这些生字分为四组，什么理由？</a:t>
            </a:r>
            <a:endParaRPr lang="zh-CN" altLang="en-US" sz="3600" kern="10">
              <a:gradFill rotWithShape="0">
                <a:gsLst>
                  <a:gs pos="0">
                    <a:srgbClr val="00FF00"/>
                  </a:gs>
                  <a:gs pos="100000">
                    <a:srgbClr val="00CCFF"/>
                  </a:gs>
                </a:gsLst>
                <a:lin ang="5400000" scaled="1"/>
              </a:gradFill>
              <a:effectLst>
                <a:outerShdw dist="99190" dir="7788334" algn="ctr" rotWithShape="0">
                  <a:srgbClr val="00008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1508" name="Picture 4" descr="CAZBZO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0"/>
            <a:ext cx="1584325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5949950"/>
            <a:ext cx="684212" cy="620713"/>
          </a:xfrm>
          <a:prstGeom prst="actionButtonHom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zh-CN" altLang="en-US" sz="180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M_01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3417888" y="2833688"/>
            <a:ext cx="4322762" cy="1747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猜猜我是谁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e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e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6284913" y="692150"/>
            <a:ext cx="2319337" cy="189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han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24525" y="4149725"/>
            <a:ext cx="3744913" cy="24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shan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692150"/>
            <a:ext cx="4859338" cy="5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han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24525" y="4149725"/>
            <a:ext cx="3744913" cy="24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5581650" y="765175"/>
            <a:ext cx="2519363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山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4036" name="Picture 4" descr="shan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692150"/>
            <a:ext cx="4859338" cy="5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j029382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388" y="836613"/>
            <a:ext cx="4176712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6425" y="3429000"/>
            <a:ext cx="3457575" cy="31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j029382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388" y="836613"/>
            <a:ext cx="4176712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6425" y="3429000"/>
            <a:ext cx="3457575" cy="31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5219700" y="765175"/>
            <a:ext cx="2808288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雨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hui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288" y="765175"/>
            <a:ext cx="47529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3" descr="水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789363"/>
            <a:ext cx="3492500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M_00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>
            <p:ph type="title"/>
          </p:nvPr>
        </p:nvSpPr>
        <p:spPr>
          <a:xfrm>
            <a:off x="5292725" y="765175"/>
            <a:ext cx="990600" cy="1219200"/>
          </a:xfrm>
          <a:noFill/>
        </p:spPr>
        <p:txBody>
          <a:bodyPr/>
          <a:lstStyle/>
          <a:p>
            <a:pPr algn="l"/>
            <a:r>
              <a:rPr lang="zh-CN" altLang="en-US" sz="6000" b="1">
                <a:solidFill>
                  <a:schemeClr val="tx1"/>
                </a:solidFill>
                <a:ea typeface="楷体_GB2312" pitchFamily="49" charset="-122"/>
              </a:rPr>
              <a:t>去</a:t>
            </a:r>
            <a:endParaRPr lang="zh-CN" altLang="en-US" sz="6000" b="1">
              <a:solidFill>
                <a:schemeClr val="tx1"/>
              </a:solidFill>
              <a:ea typeface="楷体_GB2312" pitchFamily="49" charset="-122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062538" y="5229225"/>
            <a:ext cx="949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ea typeface="楷体_GB2312" pitchFamily="49" charset="-122"/>
              </a:rPr>
              <a:t>里</a:t>
            </a:r>
            <a:endParaRPr lang="zh-CN" altLang="en-US" sz="6000" b="1">
              <a:ea typeface="楷体_GB2312" pitchFamily="49" charset="-122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92500" y="765175"/>
            <a:ext cx="949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ea typeface="楷体_GB2312" pitchFamily="49" charset="-122"/>
              </a:rPr>
              <a:t>五</a:t>
            </a:r>
            <a:endParaRPr lang="zh-CN" altLang="en-US" sz="6000" b="1">
              <a:ea typeface="楷体_GB2312" pitchFamily="49" charset="-122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619250" y="2205038"/>
            <a:ext cx="949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ea typeface="楷体_GB2312" pitchFamily="49" charset="-122"/>
              </a:rPr>
              <a:t>六</a:t>
            </a:r>
            <a:endParaRPr lang="zh-CN" altLang="en-US" sz="6000" b="1">
              <a:ea typeface="楷体_GB2312" pitchFamily="49" charset="-122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476375" y="3717925"/>
            <a:ext cx="949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ea typeface="楷体_GB2312" pitchFamily="49" charset="-122"/>
              </a:rPr>
              <a:t>四</a:t>
            </a:r>
            <a:endParaRPr lang="zh-CN" altLang="en-US" sz="6000" b="1">
              <a:ea typeface="楷体_GB2312" pitchFamily="49" charset="-122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262313" y="3644900"/>
            <a:ext cx="949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ea typeface="楷体_GB2312" pitchFamily="49" charset="-122"/>
              </a:rPr>
              <a:t>九</a:t>
            </a:r>
            <a:endParaRPr lang="zh-CN" altLang="en-US" sz="6000" b="1">
              <a:ea typeface="楷体_GB2312" pitchFamily="49" charset="-122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476375" y="5230813"/>
            <a:ext cx="949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ea typeface="楷体_GB2312" pitchFamily="49" charset="-122"/>
              </a:rPr>
              <a:t>八</a:t>
            </a:r>
            <a:endParaRPr lang="zh-CN" altLang="en-US" sz="6000" b="1">
              <a:ea typeface="楷体_GB2312" pitchFamily="49" charset="-122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262313" y="5157788"/>
            <a:ext cx="949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ea typeface="楷体_GB2312" pitchFamily="49" charset="-122"/>
              </a:rPr>
              <a:t>十</a:t>
            </a:r>
            <a:endParaRPr lang="zh-CN" altLang="en-US" sz="6000" b="1">
              <a:ea typeface="楷体_GB2312" pitchFamily="49" charset="-122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>
            <p:ph type="body" idx="1"/>
          </p:nvPr>
        </p:nvSpPr>
        <p:spPr>
          <a:xfrm>
            <a:off x="5291138" y="3716338"/>
            <a:ext cx="936625" cy="990600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en-US" sz="6000" b="1">
                <a:ea typeface="楷体_GB2312" pitchFamily="49" charset="-122"/>
              </a:rPr>
              <a:t>七</a:t>
            </a:r>
            <a:endParaRPr lang="zh-CN" altLang="en-US" sz="6000" b="1">
              <a:ea typeface="楷体_GB2312" pitchFamily="49" charset="-122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763713" y="908050"/>
            <a:ext cx="7207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zh-CN" altLang="en-US" sz="4800" b="1" dirty="0">
                <a:latin typeface="Arial" panose="020B0604020202020204" pitchFamily="34" charset="0"/>
                <a:ea typeface="楷体_GB2312" pitchFamily="49" charset="-122"/>
              </a:rPr>
              <a:t>一</a:t>
            </a:r>
            <a:endParaRPr kumimoji="0" lang="zh-CN" altLang="en-US" sz="48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5211763" y="2276475"/>
            <a:ext cx="873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latin typeface="Arial" panose="020B0604020202020204" pitchFamily="34" charset="0"/>
                <a:ea typeface="楷体_GB2312" pitchFamily="49" charset="-122"/>
              </a:rPr>
              <a:t>二</a:t>
            </a:r>
            <a:endParaRPr lang="zh-CN" altLang="en-US" sz="5400" b="1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338513" y="2271713"/>
            <a:ext cx="873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latin typeface="Arial" panose="020B0604020202020204" pitchFamily="34" charset="0"/>
                <a:ea typeface="楷体_GB2312" pitchFamily="49" charset="-122"/>
              </a:rPr>
              <a:t>三</a:t>
            </a:r>
            <a:endParaRPr lang="zh-CN" altLang="en-US" sz="5400" b="1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hui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288" y="765175"/>
            <a:ext cx="47529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 descr="水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789363"/>
            <a:ext cx="3492500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5940425" y="1125538"/>
            <a:ext cx="2087563" cy="2087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水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667000" y="1219200"/>
            <a:ext cx="3962400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latin typeface="楷体_GB2312" pitchFamily="49" charset="-122"/>
                <a:ea typeface="楷体_GB2312" pitchFamily="49" charset="-122"/>
              </a:rPr>
              <a:t>口   耳   目</a:t>
            </a:r>
            <a:endParaRPr lang="zh-CN" altLang="en-US" sz="4800" b="1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800" b="1">
                <a:latin typeface="楷体_GB2312" pitchFamily="49" charset="-122"/>
                <a:ea typeface="楷体_GB2312" pitchFamily="49" charset="-122"/>
              </a:rPr>
              <a:t>日   月   火</a:t>
            </a:r>
            <a:endParaRPr lang="zh-CN" altLang="en-US" sz="4800" b="1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800" b="1">
                <a:latin typeface="楷体_GB2312" pitchFamily="49" charset="-122"/>
                <a:ea typeface="楷体_GB2312" pitchFamily="49" charset="-122"/>
              </a:rPr>
              <a:t>羊   鸟   兔</a:t>
            </a:r>
            <a:endParaRPr lang="zh-CN" altLang="en-US" sz="4800" b="1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800" b="1">
                <a:latin typeface="楷体_GB2312" pitchFamily="49" charset="-122"/>
                <a:ea typeface="楷体_GB2312" pitchFamily="49" charset="-122"/>
              </a:rPr>
              <a:t>木   禾   竹</a:t>
            </a:r>
            <a:endParaRPr lang="zh-CN" altLang="en-US" sz="4800" b="1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3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39750" y="1635125"/>
            <a:ext cx="7777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口木耳竹禾日兔月鸟火羊</a:t>
            </a:r>
            <a:endParaRPr lang="zh-CN" altLang="en-US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39750" y="588963"/>
            <a:ext cx="79200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/>
              <a:t>我能帮它们找到家</a:t>
            </a:r>
            <a:endParaRPr lang="zh-CN" altLang="en-US" sz="4800" b="1" dirty="0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55650" y="2492375"/>
            <a:ext cx="65532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/>
              <a:t>口（            ） （                ）</a:t>
            </a:r>
            <a:endParaRPr lang="zh-CN" altLang="en-US" sz="4000" b="1" dirty="0"/>
          </a:p>
          <a:p>
            <a:pPr>
              <a:spcBef>
                <a:spcPct val="50000"/>
              </a:spcBef>
            </a:pPr>
            <a:r>
              <a:rPr lang="zh-CN" altLang="en-US" sz="4000" b="1" dirty="0"/>
              <a:t>（               ）鸟（              ）</a:t>
            </a:r>
            <a:endParaRPr lang="zh-CN" altLang="en-US" sz="4000" b="1" dirty="0"/>
          </a:p>
          <a:p>
            <a:pPr>
              <a:spcBef>
                <a:spcPct val="50000"/>
              </a:spcBef>
            </a:pPr>
            <a:r>
              <a:rPr lang="zh-CN" altLang="en-US" sz="4000" b="1" dirty="0"/>
              <a:t>（               ）（              ）火</a:t>
            </a:r>
            <a:endParaRPr lang="zh-CN" altLang="en-US" sz="4000" b="1" dirty="0"/>
          </a:p>
          <a:p>
            <a:pPr>
              <a:spcBef>
                <a:spcPct val="50000"/>
              </a:spcBef>
            </a:pPr>
            <a:r>
              <a:rPr lang="zh-CN" altLang="en-US" sz="4000" b="1" dirty="0"/>
              <a:t>木（                </a:t>
            </a:r>
            <a:r>
              <a:rPr lang="en-US" altLang="zh-CN" sz="4000" b="1" dirty="0"/>
              <a:t>)(                    )</a:t>
            </a:r>
            <a:endParaRPr lang="en-US" altLang="zh-CN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Group 2"/>
          <p:cNvGraphicFramePr>
            <a:graphicFrameLocks noGrp="1"/>
          </p:cNvGraphicFramePr>
          <p:nvPr/>
        </p:nvGraphicFramePr>
        <p:xfrm>
          <a:off x="3352800" y="2209800"/>
          <a:ext cx="2284413" cy="2232025"/>
        </p:xfrm>
        <a:graphic>
          <a:graphicData uri="http://schemas.openxmlformats.org/drawingml/2006/table">
            <a:tbl>
              <a:tblPr/>
              <a:tblGrid>
                <a:gridCol w="1141413"/>
                <a:gridCol w="11430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5315" name="Group 19"/>
          <p:cNvGrpSpPr/>
          <p:nvPr/>
        </p:nvGrpSpPr>
        <p:grpSpPr bwMode="auto">
          <a:xfrm>
            <a:off x="3733800" y="838200"/>
            <a:ext cx="1447800" cy="1447800"/>
            <a:chOff x="2352" y="528"/>
            <a:chExt cx="912" cy="912"/>
          </a:xfrm>
        </p:grpSpPr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 flipV="1">
              <a:off x="2832" y="91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17" name="Text Box 21"/>
            <p:cNvSpPr txBox="1">
              <a:spLocks noChangeArrowheads="1"/>
            </p:cNvSpPr>
            <p:nvPr/>
          </p:nvSpPr>
          <p:spPr bwMode="auto">
            <a:xfrm>
              <a:off x="2352" y="528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kumimoji="0" lang="zh-CN" altLang="en-US" sz="2800">
                  <a:ea typeface="黑体" panose="02010609060101010101" pitchFamily="2" charset="-122"/>
                </a:rPr>
                <a:t>竖中线</a:t>
              </a:r>
              <a:endParaRPr kumimoji="0" lang="zh-CN" altLang="en-US" sz="2800">
                <a:ea typeface="黑体" panose="02010609060101010101" pitchFamily="2" charset="-122"/>
              </a:endParaRPr>
            </a:p>
          </p:txBody>
        </p:sp>
      </p:grpSp>
      <p:grpSp>
        <p:nvGrpSpPr>
          <p:cNvPr id="55318" name="Group 22"/>
          <p:cNvGrpSpPr/>
          <p:nvPr/>
        </p:nvGrpSpPr>
        <p:grpSpPr bwMode="auto">
          <a:xfrm>
            <a:off x="2133600" y="3886200"/>
            <a:ext cx="1676400" cy="1509713"/>
            <a:chOff x="1344" y="2448"/>
            <a:chExt cx="1056" cy="951"/>
          </a:xfrm>
        </p:grpSpPr>
        <p:sp>
          <p:nvSpPr>
            <p:cNvPr id="55319" name="Line 23"/>
            <p:cNvSpPr>
              <a:spLocks noChangeShapeType="1"/>
            </p:cNvSpPr>
            <p:nvPr/>
          </p:nvSpPr>
          <p:spPr bwMode="auto">
            <a:xfrm flipV="1">
              <a:off x="1872" y="2448"/>
              <a:ext cx="528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20" name="Text Box 24"/>
            <p:cNvSpPr txBox="1">
              <a:spLocks noChangeArrowheads="1"/>
            </p:cNvSpPr>
            <p:nvPr/>
          </p:nvSpPr>
          <p:spPr bwMode="auto">
            <a:xfrm>
              <a:off x="1344" y="3072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kumimoji="0" lang="zh-CN" altLang="en-US" sz="2800">
                  <a:ea typeface="黑体" panose="02010609060101010101" pitchFamily="2" charset="-122"/>
                </a:rPr>
                <a:t>左下格</a:t>
              </a:r>
              <a:endParaRPr kumimoji="0" lang="zh-CN" altLang="en-US" sz="2800">
                <a:ea typeface="黑体" panose="02010609060101010101" pitchFamily="2" charset="-122"/>
              </a:endParaRPr>
            </a:p>
          </p:txBody>
        </p:sp>
      </p:grpSp>
      <p:grpSp>
        <p:nvGrpSpPr>
          <p:cNvPr id="55321" name="Group 25"/>
          <p:cNvGrpSpPr/>
          <p:nvPr/>
        </p:nvGrpSpPr>
        <p:grpSpPr bwMode="auto">
          <a:xfrm>
            <a:off x="5105400" y="3962400"/>
            <a:ext cx="1752600" cy="1357313"/>
            <a:chOff x="3216" y="2496"/>
            <a:chExt cx="1104" cy="855"/>
          </a:xfrm>
        </p:grpSpPr>
        <p:sp>
          <p:nvSpPr>
            <p:cNvPr id="55322" name="Line 26"/>
            <p:cNvSpPr>
              <a:spLocks noChangeShapeType="1"/>
            </p:cNvSpPr>
            <p:nvPr/>
          </p:nvSpPr>
          <p:spPr bwMode="auto">
            <a:xfrm rot="5400000" flipV="1">
              <a:off x="3288" y="2424"/>
              <a:ext cx="528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23" name="Text Box 27"/>
            <p:cNvSpPr txBox="1">
              <a:spLocks noChangeArrowheads="1"/>
            </p:cNvSpPr>
            <p:nvPr/>
          </p:nvSpPr>
          <p:spPr bwMode="auto">
            <a:xfrm>
              <a:off x="3408" y="3024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kumimoji="0" lang="zh-CN" altLang="en-US" sz="2800">
                  <a:ea typeface="黑体" panose="02010609060101010101" pitchFamily="2" charset="-122"/>
                </a:rPr>
                <a:t>右下格</a:t>
              </a:r>
              <a:endParaRPr kumimoji="0" lang="zh-CN" altLang="en-US" sz="2800">
                <a:ea typeface="黑体" panose="02010609060101010101" pitchFamily="2" charset="-122"/>
              </a:endParaRPr>
            </a:p>
          </p:txBody>
        </p:sp>
      </p:grpSp>
      <p:grpSp>
        <p:nvGrpSpPr>
          <p:cNvPr id="55324" name="Group 28"/>
          <p:cNvGrpSpPr/>
          <p:nvPr/>
        </p:nvGrpSpPr>
        <p:grpSpPr bwMode="auto">
          <a:xfrm>
            <a:off x="1981200" y="1219200"/>
            <a:ext cx="1905000" cy="1524000"/>
            <a:chOff x="1248" y="768"/>
            <a:chExt cx="1200" cy="960"/>
          </a:xfrm>
        </p:grpSpPr>
        <p:sp>
          <p:nvSpPr>
            <p:cNvPr id="55325" name="Line 29"/>
            <p:cNvSpPr>
              <a:spLocks noChangeShapeType="1"/>
            </p:cNvSpPr>
            <p:nvPr/>
          </p:nvSpPr>
          <p:spPr bwMode="auto">
            <a:xfrm rot="5400000" flipV="1">
              <a:off x="1848" y="1128"/>
              <a:ext cx="576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26" name="Text Box 30"/>
            <p:cNvSpPr txBox="1">
              <a:spLocks noChangeArrowheads="1"/>
            </p:cNvSpPr>
            <p:nvPr/>
          </p:nvSpPr>
          <p:spPr bwMode="auto">
            <a:xfrm>
              <a:off x="1248" y="768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kumimoji="0" lang="zh-CN" altLang="en-US" sz="2800">
                  <a:ea typeface="黑体" panose="02010609060101010101" pitchFamily="2" charset="-122"/>
                </a:rPr>
                <a:t>左上格</a:t>
              </a:r>
              <a:endParaRPr kumimoji="0" lang="zh-CN" altLang="en-US" sz="2800">
                <a:ea typeface="黑体" panose="02010609060101010101" pitchFamily="2" charset="-122"/>
              </a:endParaRPr>
            </a:p>
          </p:txBody>
        </p:sp>
      </p:grpSp>
      <p:grpSp>
        <p:nvGrpSpPr>
          <p:cNvPr id="55327" name="Group 31"/>
          <p:cNvGrpSpPr/>
          <p:nvPr/>
        </p:nvGrpSpPr>
        <p:grpSpPr bwMode="auto">
          <a:xfrm>
            <a:off x="5257800" y="1143000"/>
            <a:ext cx="1447800" cy="1524000"/>
            <a:chOff x="3312" y="720"/>
            <a:chExt cx="912" cy="960"/>
          </a:xfrm>
        </p:grpSpPr>
        <p:sp>
          <p:nvSpPr>
            <p:cNvPr id="55328" name="Line 32"/>
            <p:cNvSpPr>
              <a:spLocks noChangeShapeType="1"/>
            </p:cNvSpPr>
            <p:nvPr/>
          </p:nvSpPr>
          <p:spPr bwMode="auto">
            <a:xfrm flipV="1">
              <a:off x="3312" y="1056"/>
              <a:ext cx="432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29" name="Text Box 33"/>
            <p:cNvSpPr txBox="1">
              <a:spLocks noChangeArrowheads="1"/>
            </p:cNvSpPr>
            <p:nvPr/>
          </p:nvSpPr>
          <p:spPr bwMode="auto">
            <a:xfrm>
              <a:off x="3408" y="720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kumimoji="0" lang="zh-CN" altLang="en-US" sz="2800">
                  <a:ea typeface="黑体" panose="02010609060101010101" pitchFamily="2" charset="-122"/>
                </a:rPr>
                <a:t>右上格</a:t>
              </a:r>
              <a:endParaRPr kumimoji="0" lang="zh-CN" altLang="en-US" sz="2800">
                <a:ea typeface="黑体" panose="02010609060101010101" pitchFamily="2" charset="-122"/>
              </a:endParaRPr>
            </a:p>
          </p:txBody>
        </p:sp>
      </p:grpSp>
      <p:grpSp>
        <p:nvGrpSpPr>
          <p:cNvPr id="55330" name="Group 34"/>
          <p:cNvGrpSpPr/>
          <p:nvPr/>
        </p:nvGrpSpPr>
        <p:grpSpPr bwMode="auto">
          <a:xfrm>
            <a:off x="5486400" y="2590800"/>
            <a:ext cx="1585913" cy="1373188"/>
            <a:chOff x="3456" y="1632"/>
            <a:chExt cx="999" cy="865"/>
          </a:xfrm>
        </p:grpSpPr>
        <p:sp>
          <p:nvSpPr>
            <p:cNvPr id="55331" name="Line 35"/>
            <p:cNvSpPr>
              <a:spLocks noChangeShapeType="1"/>
            </p:cNvSpPr>
            <p:nvPr/>
          </p:nvSpPr>
          <p:spPr bwMode="auto">
            <a:xfrm flipV="1">
              <a:off x="3456" y="211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32" name="Text Box 36"/>
            <p:cNvSpPr txBox="1">
              <a:spLocks noChangeArrowheads="1"/>
            </p:cNvSpPr>
            <p:nvPr/>
          </p:nvSpPr>
          <p:spPr bwMode="auto">
            <a:xfrm>
              <a:off x="4032" y="1632"/>
              <a:ext cx="423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kumimoji="0" lang="zh-CN" altLang="en-US" sz="2800">
                  <a:ea typeface="黑体" panose="02010609060101010101" pitchFamily="2" charset="-122"/>
                </a:rPr>
                <a:t>横中线</a:t>
              </a:r>
              <a:endParaRPr kumimoji="0" lang="zh-CN" altLang="en-US" sz="2800">
                <a:ea typeface="黑体" panose="02010609060101010101" pitchFamily="2" charset="-122"/>
              </a:endParaRPr>
            </a:p>
          </p:txBody>
        </p:sp>
      </p:grpSp>
      <p:sp>
        <p:nvSpPr>
          <p:cNvPr id="55333" name="Text Box 37"/>
          <p:cNvSpPr txBox="1">
            <a:spLocks noChangeArrowheads="1"/>
          </p:cNvSpPr>
          <p:nvPr/>
        </p:nvSpPr>
        <p:spPr bwMode="auto">
          <a:xfrm>
            <a:off x="323850" y="333375"/>
            <a:ext cx="2736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kumimoji="0"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认识田字格</a:t>
            </a:r>
            <a:endParaRPr kumimoji="0" lang="zh-CN" alt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2700338" y="5445125"/>
            <a:ext cx="4176712" cy="1196975"/>
          </a:xfrm>
          <a:prstGeom prst="rect">
            <a:avLst/>
          </a:prstGeom>
          <a:solidFill>
            <a:srgbClr val="CC99FF"/>
          </a:solidFill>
          <a:ln w="38100" cap="rnd">
            <a:solidFill>
              <a:schemeClr val="bg1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kumimoji="0" lang="zh-CN" altLang="en-US" sz="1800">
                <a:latin typeface="Arial" panose="020B0604020202020204" pitchFamily="34" charset="0"/>
                <a:ea typeface="黑体" panose="02010609060101010101" pitchFamily="2" charset="-122"/>
              </a:rPr>
              <a:t>田字格，四方方，写好汉字它来帮。</a:t>
            </a:r>
            <a:endParaRPr kumimoji="0" lang="zh-CN" altLang="en-US" sz="180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kumimoji="0" lang="zh-CN" altLang="en-US" sz="1800">
                <a:latin typeface="Arial" panose="020B0604020202020204" pitchFamily="34" charset="0"/>
                <a:ea typeface="黑体" panose="02010609060101010101" pitchFamily="2" charset="-122"/>
              </a:rPr>
              <a:t>左上格、左下格，右上格、右下格。</a:t>
            </a:r>
            <a:endParaRPr kumimoji="0" lang="zh-CN" altLang="en-US" sz="180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kumimoji="0" lang="zh-CN" altLang="en-US" sz="1800">
                <a:latin typeface="Arial" panose="020B0604020202020204" pitchFamily="34" charset="0"/>
                <a:ea typeface="黑体" panose="02010609060101010101" pitchFamily="2" charset="-122"/>
              </a:rPr>
              <a:t>横中线、竖中线，各个方位记心间。</a:t>
            </a:r>
            <a:endParaRPr kumimoji="0" lang="zh-CN" altLang="en-US" sz="18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Group 2"/>
          <p:cNvGraphicFramePr>
            <a:graphicFrameLocks noGrp="1"/>
          </p:cNvGraphicFramePr>
          <p:nvPr/>
        </p:nvGraphicFramePr>
        <p:xfrm>
          <a:off x="1143000" y="2133600"/>
          <a:ext cx="6780213" cy="2259013"/>
        </p:xfrm>
        <a:graphic>
          <a:graphicData uri="http://schemas.openxmlformats.org/drawingml/2006/table">
            <a:tbl>
              <a:tblPr/>
              <a:tblGrid>
                <a:gridCol w="1128713"/>
                <a:gridCol w="1130300"/>
                <a:gridCol w="1130300"/>
                <a:gridCol w="1181100"/>
                <a:gridCol w="1079500"/>
                <a:gridCol w="1130300"/>
              </a:tblGrid>
              <a:tr h="1103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67" name="Text Box 47"/>
          <p:cNvSpPr txBox="1">
            <a:spLocks noChangeArrowheads="1"/>
          </p:cNvSpPr>
          <p:nvPr/>
        </p:nvSpPr>
        <p:spPr bwMode="auto">
          <a:xfrm>
            <a:off x="466725" y="695325"/>
            <a:ext cx="27368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kumimoji="0"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指导写字：</a:t>
            </a:r>
            <a:endParaRPr kumimoji="0" lang="zh-CN" alt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6368" name="WordArt 48"/>
          <p:cNvSpPr>
            <a:spLocks noChangeArrowheads="1" noChangeShapeType="1" noTextEdit="1"/>
          </p:cNvSpPr>
          <p:nvPr/>
        </p:nvSpPr>
        <p:spPr bwMode="auto">
          <a:xfrm>
            <a:off x="3708400" y="3067050"/>
            <a:ext cx="1655763" cy="2174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楷体_GB2312"/>
                <a:ea typeface="楷体_GB2312"/>
              </a:rPr>
              <a:t>一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楷体_GB2312"/>
              <a:ea typeface="楷体_GB2312"/>
            </a:endParaRPr>
          </a:p>
        </p:txBody>
      </p:sp>
      <p:grpSp>
        <p:nvGrpSpPr>
          <p:cNvPr id="56369" name="Group 49"/>
          <p:cNvGrpSpPr/>
          <p:nvPr/>
        </p:nvGrpSpPr>
        <p:grpSpPr bwMode="auto">
          <a:xfrm>
            <a:off x="6516688" y="2492375"/>
            <a:ext cx="647700" cy="1662113"/>
            <a:chOff x="2699" y="1570"/>
            <a:chExt cx="408" cy="1047"/>
          </a:xfrm>
        </p:grpSpPr>
        <p:pic>
          <p:nvPicPr>
            <p:cNvPr id="56370" name="Picture 50" descr="0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2699" y="1798"/>
              <a:ext cx="408" cy="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371" name="Picture 51" descr="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699" y="1570"/>
              <a:ext cx="408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372" name="WordArt 52"/>
          <p:cNvSpPr>
            <a:spLocks noChangeArrowheads="1" noChangeShapeType="1" noTextEdit="1"/>
          </p:cNvSpPr>
          <p:nvPr/>
        </p:nvSpPr>
        <p:spPr bwMode="auto">
          <a:xfrm>
            <a:off x="6011863" y="3071813"/>
            <a:ext cx="1655762" cy="219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楷体_GB2312"/>
                <a:ea typeface="楷体_GB2312"/>
              </a:rPr>
              <a:t>一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楷体_GB2312"/>
              <a:ea typeface="楷体_GB2312"/>
            </a:endParaRPr>
          </a:p>
        </p:txBody>
      </p:sp>
      <p:grpSp>
        <p:nvGrpSpPr>
          <p:cNvPr id="56373" name="Group 53"/>
          <p:cNvGrpSpPr/>
          <p:nvPr/>
        </p:nvGrpSpPr>
        <p:grpSpPr bwMode="auto">
          <a:xfrm>
            <a:off x="1981200" y="2492375"/>
            <a:ext cx="647700" cy="1662113"/>
            <a:chOff x="2699" y="1570"/>
            <a:chExt cx="408" cy="1047"/>
          </a:xfrm>
        </p:grpSpPr>
        <p:pic>
          <p:nvPicPr>
            <p:cNvPr id="56374" name="Picture 54" descr="0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2699" y="1798"/>
              <a:ext cx="408" cy="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375" name="Picture 55" descr="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699" y="1570"/>
              <a:ext cx="408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376" name="WordArt 56"/>
          <p:cNvSpPr>
            <a:spLocks noChangeArrowheads="1" noChangeShapeType="1" noTextEdit="1"/>
          </p:cNvSpPr>
          <p:nvPr/>
        </p:nvSpPr>
        <p:spPr bwMode="auto">
          <a:xfrm>
            <a:off x="1476375" y="3071813"/>
            <a:ext cx="1655763" cy="219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楷体_GB2312"/>
                <a:ea typeface="楷体_GB2312"/>
              </a:rPr>
              <a:t>一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楷体_GB2312"/>
              <a:ea typeface="楷体_GB231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6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68" grpId="0" animBg="1"/>
      <p:bldP spid="5637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Group 2"/>
          <p:cNvGraphicFramePr>
            <a:graphicFrameLocks noGrp="1"/>
          </p:cNvGraphicFramePr>
          <p:nvPr/>
        </p:nvGraphicFramePr>
        <p:xfrm>
          <a:off x="1143000" y="2133600"/>
          <a:ext cx="6780213" cy="2259013"/>
        </p:xfrm>
        <a:graphic>
          <a:graphicData uri="http://schemas.openxmlformats.org/drawingml/2006/table">
            <a:tbl>
              <a:tblPr/>
              <a:tblGrid>
                <a:gridCol w="1128713"/>
                <a:gridCol w="1130300"/>
                <a:gridCol w="1130300"/>
                <a:gridCol w="1181100"/>
                <a:gridCol w="1079500"/>
                <a:gridCol w="1130300"/>
              </a:tblGrid>
              <a:tr h="1103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91" name="Text Box 47"/>
          <p:cNvSpPr txBox="1">
            <a:spLocks noChangeArrowheads="1"/>
          </p:cNvSpPr>
          <p:nvPr/>
        </p:nvSpPr>
        <p:spPr bwMode="auto">
          <a:xfrm>
            <a:off x="466725" y="695325"/>
            <a:ext cx="27368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kumimoji="0"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指导写字：</a:t>
            </a:r>
            <a:endParaRPr kumimoji="0" lang="zh-CN" alt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7392" name="WordArt 48"/>
          <p:cNvSpPr>
            <a:spLocks noChangeArrowheads="1" noChangeShapeType="1" noTextEdit="1"/>
          </p:cNvSpPr>
          <p:nvPr/>
        </p:nvSpPr>
        <p:spPr bwMode="auto">
          <a:xfrm>
            <a:off x="3851275" y="3067050"/>
            <a:ext cx="1512888" cy="2174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楷体_GB2312"/>
                <a:ea typeface="楷体_GB2312"/>
              </a:rPr>
              <a:t>一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楷体_GB2312"/>
              <a:ea typeface="楷体_GB2312"/>
            </a:endParaRPr>
          </a:p>
        </p:txBody>
      </p:sp>
      <p:pic>
        <p:nvPicPr>
          <p:cNvPr id="57393" name="Picture 49" descr="未标题-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37025" y="2282825"/>
            <a:ext cx="769938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94" name="WordArt 50"/>
          <p:cNvSpPr>
            <a:spLocks noChangeArrowheads="1" noChangeShapeType="1" noTextEdit="1"/>
          </p:cNvSpPr>
          <p:nvPr/>
        </p:nvSpPr>
        <p:spPr bwMode="auto">
          <a:xfrm>
            <a:off x="1576388" y="3060700"/>
            <a:ext cx="1512887" cy="2174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楷体_GB2312"/>
                <a:ea typeface="楷体_GB2312"/>
              </a:rPr>
              <a:t>一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楷体_GB2312"/>
              <a:ea typeface="楷体_GB2312"/>
            </a:endParaRPr>
          </a:p>
        </p:txBody>
      </p:sp>
      <p:pic>
        <p:nvPicPr>
          <p:cNvPr id="57395" name="Picture 51" descr="未标题-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62138" y="2276475"/>
            <a:ext cx="769937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96" name="Picture 52" descr="未标题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88" y="2774950"/>
            <a:ext cx="1392237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97" name="Picture 53" descr="未标题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759075"/>
            <a:ext cx="158432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98" name="WordArt 54"/>
          <p:cNvSpPr>
            <a:spLocks noChangeArrowheads="1" noChangeShapeType="1" noTextEdit="1"/>
          </p:cNvSpPr>
          <p:nvPr/>
        </p:nvSpPr>
        <p:spPr bwMode="auto">
          <a:xfrm>
            <a:off x="6113463" y="3060700"/>
            <a:ext cx="1512887" cy="2174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楷体_GB2312"/>
                <a:ea typeface="楷体_GB2312"/>
              </a:rPr>
              <a:t>一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楷体_GB2312"/>
              <a:ea typeface="楷体_GB2312"/>
            </a:endParaRPr>
          </a:p>
        </p:txBody>
      </p:sp>
      <p:pic>
        <p:nvPicPr>
          <p:cNvPr id="57399" name="Picture 55" descr="未标题-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99213" y="2276475"/>
            <a:ext cx="769937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400" name="Picture 56" descr="未标题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3" y="2774950"/>
            <a:ext cx="1392237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401" name="Picture 57" descr="未标题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781300"/>
            <a:ext cx="158432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92" grpId="0" animBg="1"/>
      <p:bldP spid="5739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Group 2"/>
          <p:cNvGraphicFramePr>
            <a:graphicFrameLocks noGrp="1"/>
          </p:cNvGraphicFramePr>
          <p:nvPr/>
        </p:nvGraphicFramePr>
        <p:xfrm>
          <a:off x="1143000" y="2133600"/>
          <a:ext cx="6780213" cy="2259013"/>
        </p:xfrm>
        <a:graphic>
          <a:graphicData uri="http://schemas.openxmlformats.org/drawingml/2006/table">
            <a:tbl>
              <a:tblPr/>
              <a:tblGrid>
                <a:gridCol w="1128713"/>
                <a:gridCol w="1130300"/>
                <a:gridCol w="1130300"/>
                <a:gridCol w="1181100"/>
                <a:gridCol w="1079500"/>
                <a:gridCol w="1130300"/>
              </a:tblGrid>
              <a:tr h="1103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15" name="Text Box 47"/>
          <p:cNvSpPr txBox="1">
            <a:spLocks noChangeArrowheads="1"/>
          </p:cNvSpPr>
          <p:nvPr/>
        </p:nvSpPr>
        <p:spPr bwMode="auto">
          <a:xfrm>
            <a:off x="466725" y="695325"/>
            <a:ext cx="27368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kumimoji="0"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指导写字：</a:t>
            </a:r>
            <a:endParaRPr kumimoji="0" lang="zh-CN" alt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58416" name="Picture 48" descr="2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31913" y="2565400"/>
            <a:ext cx="19145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417" name="WordArt 49"/>
          <p:cNvSpPr>
            <a:spLocks noChangeArrowheads="1" noChangeShapeType="1" noTextEdit="1"/>
          </p:cNvSpPr>
          <p:nvPr/>
        </p:nvSpPr>
        <p:spPr bwMode="auto">
          <a:xfrm>
            <a:off x="6156325" y="3060700"/>
            <a:ext cx="1370013" cy="196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楷体_GB2312"/>
                <a:ea typeface="楷体_GB2312"/>
              </a:rPr>
              <a:t>一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楷体_GB2312"/>
              <a:ea typeface="楷体_GB2312"/>
            </a:endParaRPr>
          </a:p>
        </p:txBody>
      </p:sp>
      <p:pic>
        <p:nvPicPr>
          <p:cNvPr id="58418" name="Picture 50" descr="未标题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4450" y="2492375"/>
            <a:ext cx="769938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419" name="Picture 51" descr="未标题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840038"/>
            <a:ext cx="1265238" cy="13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420" name="Picture 52" descr="未标题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9550" y="2781300"/>
            <a:ext cx="1439863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421" name="Picture 53" descr="未标题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2492375"/>
            <a:ext cx="12096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422" name="Picture 54" descr="未标题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0613" y="2420938"/>
            <a:ext cx="12096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Group 2"/>
          <p:cNvGraphicFramePr>
            <a:graphicFrameLocks noGrp="1"/>
          </p:cNvGraphicFramePr>
          <p:nvPr/>
        </p:nvGraphicFramePr>
        <p:xfrm>
          <a:off x="3352800" y="2209800"/>
          <a:ext cx="2284413" cy="2232025"/>
        </p:xfrm>
        <a:graphic>
          <a:graphicData uri="http://schemas.openxmlformats.org/drawingml/2006/table">
            <a:tbl>
              <a:tblPr/>
              <a:tblGrid>
                <a:gridCol w="1141413"/>
                <a:gridCol w="11430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0195" name="Group 19"/>
          <p:cNvGrpSpPr/>
          <p:nvPr/>
        </p:nvGrpSpPr>
        <p:grpSpPr bwMode="auto">
          <a:xfrm>
            <a:off x="3733800" y="838200"/>
            <a:ext cx="1447800" cy="1447800"/>
            <a:chOff x="2352" y="528"/>
            <a:chExt cx="912" cy="912"/>
          </a:xfrm>
        </p:grpSpPr>
        <p:sp>
          <p:nvSpPr>
            <p:cNvPr id="50196" name="Line 20"/>
            <p:cNvSpPr>
              <a:spLocks noChangeShapeType="1"/>
            </p:cNvSpPr>
            <p:nvPr/>
          </p:nvSpPr>
          <p:spPr bwMode="auto">
            <a:xfrm flipV="1">
              <a:off x="2832" y="91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7" name="Text Box 21"/>
            <p:cNvSpPr txBox="1">
              <a:spLocks noChangeArrowheads="1"/>
            </p:cNvSpPr>
            <p:nvPr/>
          </p:nvSpPr>
          <p:spPr bwMode="auto">
            <a:xfrm>
              <a:off x="2352" y="528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kumimoji="0" lang="zh-CN" altLang="en-US" sz="2800">
                  <a:ea typeface="黑体" panose="02010609060101010101" pitchFamily="2" charset="-122"/>
                </a:rPr>
                <a:t>竖中线</a:t>
              </a:r>
              <a:endParaRPr kumimoji="0" lang="zh-CN" altLang="en-US" sz="2800">
                <a:ea typeface="黑体" panose="02010609060101010101" pitchFamily="2" charset="-122"/>
              </a:endParaRPr>
            </a:p>
          </p:txBody>
        </p:sp>
      </p:grpSp>
      <p:grpSp>
        <p:nvGrpSpPr>
          <p:cNvPr id="50198" name="Group 22"/>
          <p:cNvGrpSpPr/>
          <p:nvPr/>
        </p:nvGrpSpPr>
        <p:grpSpPr bwMode="auto">
          <a:xfrm>
            <a:off x="2133600" y="3886200"/>
            <a:ext cx="1676400" cy="1509713"/>
            <a:chOff x="1344" y="2448"/>
            <a:chExt cx="1056" cy="951"/>
          </a:xfrm>
        </p:grpSpPr>
        <p:sp>
          <p:nvSpPr>
            <p:cNvPr id="50199" name="Line 23"/>
            <p:cNvSpPr>
              <a:spLocks noChangeShapeType="1"/>
            </p:cNvSpPr>
            <p:nvPr/>
          </p:nvSpPr>
          <p:spPr bwMode="auto">
            <a:xfrm flipV="1">
              <a:off x="1872" y="2448"/>
              <a:ext cx="528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0" name="Text Box 24"/>
            <p:cNvSpPr txBox="1">
              <a:spLocks noChangeArrowheads="1"/>
            </p:cNvSpPr>
            <p:nvPr/>
          </p:nvSpPr>
          <p:spPr bwMode="auto">
            <a:xfrm>
              <a:off x="1344" y="3072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kumimoji="0" lang="zh-CN" altLang="en-US" sz="2800">
                  <a:ea typeface="黑体" panose="02010609060101010101" pitchFamily="2" charset="-122"/>
                </a:rPr>
                <a:t>左下格</a:t>
              </a:r>
              <a:endParaRPr kumimoji="0" lang="zh-CN" altLang="en-US" sz="2800">
                <a:ea typeface="黑体" panose="02010609060101010101" pitchFamily="2" charset="-122"/>
              </a:endParaRPr>
            </a:p>
          </p:txBody>
        </p:sp>
      </p:grpSp>
      <p:grpSp>
        <p:nvGrpSpPr>
          <p:cNvPr id="50201" name="Group 25"/>
          <p:cNvGrpSpPr/>
          <p:nvPr/>
        </p:nvGrpSpPr>
        <p:grpSpPr bwMode="auto">
          <a:xfrm>
            <a:off x="5105400" y="3962400"/>
            <a:ext cx="1752600" cy="1357313"/>
            <a:chOff x="3216" y="2496"/>
            <a:chExt cx="1104" cy="855"/>
          </a:xfrm>
        </p:grpSpPr>
        <p:sp>
          <p:nvSpPr>
            <p:cNvPr id="50202" name="Line 26"/>
            <p:cNvSpPr>
              <a:spLocks noChangeShapeType="1"/>
            </p:cNvSpPr>
            <p:nvPr/>
          </p:nvSpPr>
          <p:spPr bwMode="auto">
            <a:xfrm rot="5400000" flipV="1">
              <a:off x="3288" y="2424"/>
              <a:ext cx="528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3" name="Text Box 27"/>
            <p:cNvSpPr txBox="1">
              <a:spLocks noChangeArrowheads="1"/>
            </p:cNvSpPr>
            <p:nvPr/>
          </p:nvSpPr>
          <p:spPr bwMode="auto">
            <a:xfrm>
              <a:off x="3408" y="3024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kumimoji="0" lang="zh-CN" altLang="en-US" sz="2800">
                  <a:ea typeface="黑体" panose="02010609060101010101" pitchFamily="2" charset="-122"/>
                </a:rPr>
                <a:t>右下格</a:t>
              </a:r>
              <a:endParaRPr kumimoji="0" lang="zh-CN" altLang="en-US" sz="2800">
                <a:ea typeface="黑体" panose="02010609060101010101" pitchFamily="2" charset="-122"/>
              </a:endParaRPr>
            </a:p>
          </p:txBody>
        </p:sp>
      </p:grpSp>
      <p:grpSp>
        <p:nvGrpSpPr>
          <p:cNvPr id="50204" name="Group 28"/>
          <p:cNvGrpSpPr/>
          <p:nvPr/>
        </p:nvGrpSpPr>
        <p:grpSpPr bwMode="auto">
          <a:xfrm>
            <a:off x="1981200" y="1219200"/>
            <a:ext cx="1905000" cy="1524000"/>
            <a:chOff x="1248" y="768"/>
            <a:chExt cx="1200" cy="960"/>
          </a:xfrm>
        </p:grpSpPr>
        <p:sp>
          <p:nvSpPr>
            <p:cNvPr id="50205" name="Line 29"/>
            <p:cNvSpPr>
              <a:spLocks noChangeShapeType="1"/>
            </p:cNvSpPr>
            <p:nvPr/>
          </p:nvSpPr>
          <p:spPr bwMode="auto">
            <a:xfrm rot="5400000" flipV="1">
              <a:off x="1848" y="1128"/>
              <a:ext cx="576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6" name="Text Box 30"/>
            <p:cNvSpPr txBox="1">
              <a:spLocks noChangeArrowheads="1"/>
            </p:cNvSpPr>
            <p:nvPr/>
          </p:nvSpPr>
          <p:spPr bwMode="auto">
            <a:xfrm>
              <a:off x="1248" y="768"/>
              <a:ext cx="9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kumimoji="0" lang="zh-CN" altLang="en-US" sz="2800">
                  <a:ea typeface="黑体" panose="02010609060101010101" pitchFamily="2" charset="-122"/>
                </a:rPr>
                <a:t>左上格</a:t>
              </a:r>
              <a:endParaRPr kumimoji="0" lang="zh-CN" altLang="en-US" sz="2800">
                <a:ea typeface="黑体" panose="02010609060101010101" pitchFamily="2" charset="-122"/>
              </a:endParaRPr>
            </a:p>
          </p:txBody>
        </p:sp>
      </p:grpSp>
      <p:grpSp>
        <p:nvGrpSpPr>
          <p:cNvPr id="50207" name="Group 31"/>
          <p:cNvGrpSpPr/>
          <p:nvPr/>
        </p:nvGrpSpPr>
        <p:grpSpPr bwMode="auto">
          <a:xfrm>
            <a:off x="5257800" y="1143000"/>
            <a:ext cx="1447800" cy="1524000"/>
            <a:chOff x="3312" y="720"/>
            <a:chExt cx="912" cy="960"/>
          </a:xfrm>
        </p:grpSpPr>
        <p:sp>
          <p:nvSpPr>
            <p:cNvPr id="50208" name="Line 32"/>
            <p:cNvSpPr>
              <a:spLocks noChangeShapeType="1"/>
            </p:cNvSpPr>
            <p:nvPr/>
          </p:nvSpPr>
          <p:spPr bwMode="auto">
            <a:xfrm flipV="1">
              <a:off x="3312" y="1056"/>
              <a:ext cx="432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9" name="Text Box 33"/>
            <p:cNvSpPr txBox="1">
              <a:spLocks noChangeArrowheads="1"/>
            </p:cNvSpPr>
            <p:nvPr/>
          </p:nvSpPr>
          <p:spPr bwMode="auto">
            <a:xfrm>
              <a:off x="3408" y="720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kumimoji="0" lang="zh-CN" altLang="en-US" sz="2800">
                  <a:ea typeface="黑体" panose="02010609060101010101" pitchFamily="2" charset="-122"/>
                </a:rPr>
                <a:t>右上格</a:t>
              </a:r>
              <a:endParaRPr kumimoji="0" lang="zh-CN" altLang="en-US" sz="2800">
                <a:ea typeface="黑体" panose="02010609060101010101" pitchFamily="2" charset="-122"/>
              </a:endParaRPr>
            </a:p>
          </p:txBody>
        </p:sp>
      </p:grpSp>
      <p:grpSp>
        <p:nvGrpSpPr>
          <p:cNvPr id="50210" name="Group 34"/>
          <p:cNvGrpSpPr/>
          <p:nvPr/>
        </p:nvGrpSpPr>
        <p:grpSpPr bwMode="auto">
          <a:xfrm>
            <a:off x="5486400" y="2590800"/>
            <a:ext cx="1585913" cy="1373188"/>
            <a:chOff x="3456" y="1632"/>
            <a:chExt cx="999" cy="865"/>
          </a:xfrm>
        </p:grpSpPr>
        <p:sp>
          <p:nvSpPr>
            <p:cNvPr id="50211" name="Line 35"/>
            <p:cNvSpPr>
              <a:spLocks noChangeShapeType="1"/>
            </p:cNvSpPr>
            <p:nvPr/>
          </p:nvSpPr>
          <p:spPr bwMode="auto">
            <a:xfrm flipV="1">
              <a:off x="3456" y="211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12" name="Text Box 36"/>
            <p:cNvSpPr txBox="1">
              <a:spLocks noChangeArrowheads="1"/>
            </p:cNvSpPr>
            <p:nvPr/>
          </p:nvSpPr>
          <p:spPr bwMode="auto">
            <a:xfrm>
              <a:off x="4032" y="1632"/>
              <a:ext cx="423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kumimoji="0" lang="zh-CN" altLang="en-US" sz="2800">
                  <a:ea typeface="黑体" panose="02010609060101010101" pitchFamily="2" charset="-122"/>
                </a:rPr>
                <a:t>横中线</a:t>
              </a:r>
              <a:endParaRPr kumimoji="0" lang="zh-CN" altLang="en-US" sz="2800">
                <a:ea typeface="黑体" panose="02010609060101010101" pitchFamily="2" charset="-122"/>
              </a:endParaRPr>
            </a:p>
          </p:txBody>
        </p:sp>
      </p:grpSp>
      <p:sp>
        <p:nvSpPr>
          <p:cNvPr id="50213" name="Text Box 37"/>
          <p:cNvSpPr txBox="1">
            <a:spLocks noChangeArrowheads="1"/>
          </p:cNvSpPr>
          <p:nvPr/>
        </p:nvSpPr>
        <p:spPr bwMode="auto">
          <a:xfrm>
            <a:off x="323850" y="333375"/>
            <a:ext cx="2736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kumimoji="0"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认识田字格</a:t>
            </a:r>
            <a:endParaRPr kumimoji="0" lang="zh-CN" alt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0214" name="Text Box 38"/>
          <p:cNvSpPr txBox="1">
            <a:spLocks noChangeArrowheads="1"/>
          </p:cNvSpPr>
          <p:nvPr/>
        </p:nvSpPr>
        <p:spPr bwMode="auto">
          <a:xfrm>
            <a:off x="2700338" y="5445125"/>
            <a:ext cx="4176712" cy="1196975"/>
          </a:xfrm>
          <a:prstGeom prst="rect">
            <a:avLst/>
          </a:prstGeom>
          <a:solidFill>
            <a:srgbClr val="CC99FF"/>
          </a:solidFill>
          <a:ln w="38100" cap="rnd">
            <a:solidFill>
              <a:schemeClr val="bg1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kumimoji="0" lang="zh-CN" altLang="en-US" sz="1800">
                <a:latin typeface="Arial" panose="020B0604020202020204" pitchFamily="34" charset="0"/>
                <a:ea typeface="黑体" panose="02010609060101010101" pitchFamily="2" charset="-122"/>
              </a:rPr>
              <a:t>田字格，四方方，写好汉字它来帮。</a:t>
            </a:r>
            <a:endParaRPr kumimoji="0" lang="zh-CN" altLang="en-US" sz="180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kumimoji="0" lang="zh-CN" altLang="en-US" sz="1800">
                <a:latin typeface="Arial" panose="020B0604020202020204" pitchFamily="34" charset="0"/>
                <a:ea typeface="黑体" panose="02010609060101010101" pitchFamily="2" charset="-122"/>
              </a:rPr>
              <a:t>左上格、左下格，右上格、右下格。</a:t>
            </a:r>
            <a:endParaRPr kumimoji="0" lang="zh-CN" altLang="en-US" sz="180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kumimoji="0" lang="zh-CN" altLang="en-US" sz="1800">
                <a:latin typeface="Arial" panose="020B0604020202020204" pitchFamily="34" charset="0"/>
                <a:ea typeface="黑体" panose="02010609060101010101" pitchFamily="2" charset="-122"/>
              </a:rPr>
              <a:t>横中线、竖中线，各个方位记心间。</a:t>
            </a:r>
            <a:endParaRPr kumimoji="0" lang="zh-CN" altLang="en-US" sz="18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Group 2"/>
          <p:cNvGraphicFramePr>
            <a:graphicFrameLocks noGrp="1"/>
          </p:cNvGraphicFramePr>
          <p:nvPr/>
        </p:nvGraphicFramePr>
        <p:xfrm>
          <a:off x="1143000" y="2133600"/>
          <a:ext cx="6780213" cy="2259013"/>
        </p:xfrm>
        <a:graphic>
          <a:graphicData uri="http://schemas.openxmlformats.org/drawingml/2006/table">
            <a:tbl>
              <a:tblPr/>
              <a:tblGrid>
                <a:gridCol w="1128713"/>
                <a:gridCol w="1130300"/>
                <a:gridCol w="1130300"/>
                <a:gridCol w="1181100"/>
                <a:gridCol w="1079500"/>
                <a:gridCol w="1130300"/>
              </a:tblGrid>
              <a:tr h="1103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47" name="Text Box 47"/>
          <p:cNvSpPr txBox="1">
            <a:spLocks noChangeArrowheads="1"/>
          </p:cNvSpPr>
          <p:nvPr/>
        </p:nvSpPr>
        <p:spPr bwMode="auto">
          <a:xfrm>
            <a:off x="466725" y="695325"/>
            <a:ext cx="27368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kumimoji="0"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指导写字：</a:t>
            </a:r>
            <a:endParaRPr kumimoji="0" lang="zh-CN" alt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1248" name="WordArt 48"/>
          <p:cNvSpPr>
            <a:spLocks noChangeArrowheads="1" noChangeShapeType="1" noTextEdit="1"/>
          </p:cNvSpPr>
          <p:nvPr/>
        </p:nvSpPr>
        <p:spPr bwMode="auto">
          <a:xfrm>
            <a:off x="3708400" y="3067050"/>
            <a:ext cx="1655763" cy="2174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楷体_GB2312"/>
                <a:ea typeface="楷体_GB2312"/>
              </a:rPr>
              <a:t>一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楷体_GB2312"/>
              <a:ea typeface="楷体_GB2312"/>
            </a:endParaRPr>
          </a:p>
        </p:txBody>
      </p:sp>
      <p:grpSp>
        <p:nvGrpSpPr>
          <p:cNvPr id="51249" name="Group 49"/>
          <p:cNvGrpSpPr/>
          <p:nvPr/>
        </p:nvGrpSpPr>
        <p:grpSpPr bwMode="auto">
          <a:xfrm>
            <a:off x="6516688" y="2492375"/>
            <a:ext cx="647700" cy="1662113"/>
            <a:chOff x="2699" y="1570"/>
            <a:chExt cx="408" cy="1047"/>
          </a:xfrm>
        </p:grpSpPr>
        <p:pic>
          <p:nvPicPr>
            <p:cNvPr id="51250" name="Picture 50" descr="0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2699" y="1798"/>
              <a:ext cx="408" cy="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51" name="Picture 51" descr="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699" y="1570"/>
              <a:ext cx="408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1252" name="WordArt 52"/>
          <p:cNvSpPr>
            <a:spLocks noChangeArrowheads="1" noChangeShapeType="1" noTextEdit="1"/>
          </p:cNvSpPr>
          <p:nvPr/>
        </p:nvSpPr>
        <p:spPr bwMode="auto">
          <a:xfrm>
            <a:off x="6011863" y="3071813"/>
            <a:ext cx="1655762" cy="219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楷体_GB2312"/>
                <a:ea typeface="楷体_GB2312"/>
              </a:rPr>
              <a:t>一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楷体_GB2312"/>
              <a:ea typeface="楷体_GB2312"/>
            </a:endParaRPr>
          </a:p>
        </p:txBody>
      </p:sp>
      <p:grpSp>
        <p:nvGrpSpPr>
          <p:cNvPr id="51253" name="Group 53"/>
          <p:cNvGrpSpPr/>
          <p:nvPr/>
        </p:nvGrpSpPr>
        <p:grpSpPr bwMode="auto">
          <a:xfrm>
            <a:off x="1981200" y="2492375"/>
            <a:ext cx="647700" cy="1662113"/>
            <a:chOff x="2699" y="1570"/>
            <a:chExt cx="408" cy="1047"/>
          </a:xfrm>
        </p:grpSpPr>
        <p:pic>
          <p:nvPicPr>
            <p:cNvPr id="51254" name="Picture 54" descr="0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2699" y="1798"/>
              <a:ext cx="408" cy="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55" name="Picture 55" descr="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699" y="1570"/>
              <a:ext cx="408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1256" name="WordArt 56"/>
          <p:cNvSpPr>
            <a:spLocks noChangeArrowheads="1" noChangeShapeType="1" noTextEdit="1"/>
          </p:cNvSpPr>
          <p:nvPr/>
        </p:nvSpPr>
        <p:spPr bwMode="auto">
          <a:xfrm>
            <a:off x="1476375" y="3071813"/>
            <a:ext cx="1655763" cy="219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楷体_GB2312"/>
                <a:ea typeface="楷体_GB2312"/>
              </a:rPr>
              <a:t>一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楷体_GB2312"/>
              <a:ea typeface="楷体_GB231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1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8" grpId="0" animBg="1"/>
      <p:bldP spid="5125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Group 2"/>
          <p:cNvGraphicFramePr>
            <a:graphicFrameLocks noGrp="1"/>
          </p:cNvGraphicFramePr>
          <p:nvPr/>
        </p:nvGraphicFramePr>
        <p:xfrm>
          <a:off x="1143000" y="2133600"/>
          <a:ext cx="6780213" cy="2259013"/>
        </p:xfrm>
        <a:graphic>
          <a:graphicData uri="http://schemas.openxmlformats.org/drawingml/2006/table">
            <a:tbl>
              <a:tblPr/>
              <a:tblGrid>
                <a:gridCol w="1128713"/>
                <a:gridCol w="1130300"/>
                <a:gridCol w="1130300"/>
                <a:gridCol w="1181100"/>
                <a:gridCol w="1079500"/>
                <a:gridCol w="1130300"/>
              </a:tblGrid>
              <a:tr h="1103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71" name="Text Box 47"/>
          <p:cNvSpPr txBox="1">
            <a:spLocks noChangeArrowheads="1"/>
          </p:cNvSpPr>
          <p:nvPr/>
        </p:nvSpPr>
        <p:spPr bwMode="auto">
          <a:xfrm>
            <a:off x="466725" y="695325"/>
            <a:ext cx="27368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kumimoji="0"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指导写字：</a:t>
            </a:r>
            <a:endParaRPr kumimoji="0" lang="zh-CN" alt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2272" name="WordArt 48"/>
          <p:cNvSpPr>
            <a:spLocks noChangeArrowheads="1" noChangeShapeType="1" noTextEdit="1"/>
          </p:cNvSpPr>
          <p:nvPr/>
        </p:nvSpPr>
        <p:spPr bwMode="auto">
          <a:xfrm>
            <a:off x="3851275" y="3067050"/>
            <a:ext cx="1512888" cy="2174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楷体_GB2312"/>
                <a:ea typeface="楷体_GB2312"/>
              </a:rPr>
              <a:t>一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楷体_GB2312"/>
              <a:ea typeface="楷体_GB2312"/>
            </a:endParaRPr>
          </a:p>
        </p:txBody>
      </p:sp>
      <p:pic>
        <p:nvPicPr>
          <p:cNvPr id="52273" name="Picture 49" descr="未标题-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37025" y="2282825"/>
            <a:ext cx="769938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74" name="WordArt 50"/>
          <p:cNvSpPr>
            <a:spLocks noChangeArrowheads="1" noChangeShapeType="1" noTextEdit="1"/>
          </p:cNvSpPr>
          <p:nvPr/>
        </p:nvSpPr>
        <p:spPr bwMode="auto">
          <a:xfrm>
            <a:off x="1576388" y="3060700"/>
            <a:ext cx="1512887" cy="2174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楷体_GB2312"/>
                <a:ea typeface="楷体_GB2312"/>
              </a:rPr>
              <a:t>一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楷体_GB2312"/>
              <a:ea typeface="楷体_GB2312"/>
            </a:endParaRPr>
          </a:p>
        </p:txBody>
      </p:sp>
      <p:pic>
        <p:nvPicPr>
          <p:cNvPr id="52275" name="Picture 51" descr="未标题-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62138" y="2276475"/>
            <a:ext cx="769937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76" name="Picture 52" descr="未标题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88" y="2774950"/>
            <a:ext cx="1392237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77" name="Picture 53" descr="未标题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759075"/>
            <a:ext cx="158432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78" name="WordArt 54"/>
          <p:cNvSpPr>
            <a:spLocks noChangeArrowheads="1" noChangeShapeType="1" noTextEdit="1"/>
          </p:cNvSpPr>
          <p:nvPr/>
        </p:nvSpPr>
        <p:spPr bwMode="auto">
          <a:xfrm>
            <a:off x="6113463" y="3060700"/>
            <a:ext cx="1512887" cy="2174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楷体_GB2312"/>
                <a:ea typeface="楷体_GB2312"/>
              </a:rPr>
              <a:t>一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楷体_GB2312"/>
              <a:ea typeface="楷体_GB2312"/>
            </a:endParaRPr>
          </a:p>
        </p:txBody>
      </p:sp>
      <p:pic>
        <p:nvPicPr>
          <p:cNvPr id="52279" name="Picture 55" descr="未标题-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99213" y="2276475"/>
            <a:ext cx="769937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80" name="Picture 56" descr="未标题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1663" y="2774950"/>
            <a:ext cx="1392237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81" name="Picture 57" descr="未标题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781300"/>
            <a:ext cx="158432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2" grpId="0" animBg="1"/>
      <p:bldP spid="522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嘴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2000" contrast="-48000"/>
          </a:blip>
          <a:srcRect/>
          <a:stretch>
            <a:fillRect/>
          </a:stretch>
        </p:blipFill>
        <p:spPr bwMode="auto">
          <a:xfrm>
            <a:off x="468313" y="333375"/>
            <a:ext cx="44640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日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1763713" y="4221163"/>
            <a:ext cx="1835150" cy="15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284663" y="1268413"/>
            <a:ext cx="4608512" cy="62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zh-CN" altLang="en-US" sz="4070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口</a:t>
            </a:r>
            <a:endParaRPr kumimoji="0" lang="zh-CN" altLang="en-US" sz="4070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903913" y="1484313"/>
            <a:ext cx="32400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8000">
                <a:solidFill>
                  <a:srgbClr val="FF0000"/>
                </a:solidFill>
                <a:latin typeface="宋体" panose="02010600030101010101" pitchFamily="2" charset="-122"/>
              </a:rPr>
              <a:t>kǒu</a:t>
            </a:r>
            <a:endParaRPr kumimoji="0" lang="en-US" altLang="zh-CN" sz="800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Group 2"/>
          <p:cNvGraphicFramePr>
            <a:graphicFrameLocks noGrp="1"/>
          </p:cNvGraphicFramePr>
          <p:nvPr/>
        </p:nvGraphicFramePr>
        <p:xfrm>
          <a:off x="1143000" y="2133600"/>
          <a:ext cx="6780213" cy="2259013"/>
        </p:xfrm>
        <a:graphic>
          <a:graphicData uri="http://schemas.openxmlformats.org/drawingml/2006/table">
            <a:tbl>
              <a:tblPr/>
              <a:tblGrid>
                <a:gridCol w="1128713"/>
                <a:gridCol w="1130300"/>
                <a:gridCol w="1130300"/>
                <a:gridCol w="1181100"/>
                <a:gridCol w="1079500"/>
                <a:gridCol w="1130300"/>
              </a:tblGrid>
              <a:tr h="1103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9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95" name="Text Box 47"/>
          <p:cNvSpPr txBox="1">
            <a:spLocks noChangeArrowheads="1"/>
          </p:cNvSpPr>
          <p:nvPr/>
        </p:nvSpPr>
        <p:spPr bwMode="auto">
          <a:xfrm>
            <a:off x="466725" y="695325"/>
            <a:ext cx="27368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kumimoji="0"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指导写字：</a:t>
            </a:r>
            <a:endParaRPr kumimoji="0" lang="zh-CN" alt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53296" name="Picture 48" descr="2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31913" y="2565400"/>
            <a:ext cx="19145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97" name="WordArt 49"/>
          <p:cNvSpPr>
            <a:spLocks noChangeArrowheads="1" noChangeShapeType="1" noTextEdit="1"/>
          </p:cNvSpPr>
          <p:nvPr/>
        </p:nvSpPr>
        <p:spPr bwMode="auto">
          <a:xfrm>
            <a:off x="6156325" y="3060700"/>
            <a:ext cx="1370013" cy="196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楷体_GB2312"/>
                <a:ea typeface="楷体_GB2312"/>
              </a:rPr>
              <a:t>一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楷体_GB2312"/>
              <a:ea typeface="楷体_GB2312"/>
            </a:endParaRPr>
          </a:p>
        </p:txBody>
      </p:sp>
      <p:pic>
        <p:nvPicPr>
          <p:cNvPr id="53298" name="Picture 50" descr="未标题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4450" y="2492375"/>
            <a:ext cx="769938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99" name="Picture 51" descr="未标题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840038"/>
            <a:ext cx="1265238" cy="13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00" name="Picture 52" descr="未标题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9550" y="2781300"/>
            <a:ext cx="1439863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01" name="Picture 53" descr="未标题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2492375"/>
            <a:ext cx="12096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02" name="Picture 54" descr="未标题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0613" y="2420938"/>
            <a:ext cx="12096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9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05" name="Group 29"/>
          <p:cNvGraphicFramePr>
            <a:graphicFrameLocks noGrp="1"/>
          </p:cNvGraphicFramePr>
          <p:nvPr/>
        </p:nvGraphicFramePr>
        <p:xfrm>
          <a:off x="1143000" y="2133600"/>
          <a:ext cx="6781800" cy="2230438"/>
        </p:xfrm>
        <a:graphic>
          <a:graphicData uri="http://schemas.openxmlformats.org/drawingml/2006/table">
            <a:tbl>
              <a:tblPr/>
              <a:tblGrid>
                <a:gridCol w="1130300"/>
                <a:gridCol w="1130300"/>
                <a:gridCol w="1130300"/>
                <a:gridCol w="1181100"/>
                <a:gridCol w="1089025"/>
                <a:gridCol w="1120775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1284288" y="1976438"/>
            <a:ext cx="201612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15600" b="1">
                <a:solidFill>
                  <a:schemeClr val="accent2"/>
                </a:solidFill>
                <a:ea typeface="楷体_GB2312" pitchFamily="49" charset="-122"/>
              </a:rPr>
              <a:t>丨</a:t>
            </a:r>
            <a:endParaRPr lang="zh-CN" altLang="en-US" sz="6600">
              <a:ea typeface="楷体_GB2312" pitchFamily="49" charset="-122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3462338" y="1933575"/>
            <a:ext cx="201612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15600" b="1">
                <a:solidFill>
                  <a:schemeClr val="accent2"/>
                </a:solidFill>
                <a:ea typeface="楷体_GB2312" pitchFamily="49" charset="-122"/>
              </a:rPr>
              <a:t>丿</a:t>
            </a:r>
            <a:endParaRPr lang="en-US" altLang="zh-CN" sz="6600">
              <a:ea typeface="楷体_GB2312" pitchFamily="49" charset="-122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5651500" y="2205038"/>
            <a:ext cx="201612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zh-CN" sz="6600">
              <a:ea typeface="楷体_GB2312" pitchFamily="49" charset="-122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5737225" y="1803400"/>
            <a:ext cx="2478088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5600" b="1">
                <a:solidFill>
                  <a:schemeClr val="accent2"/>
                </a:solidFill>
                <a:ea typeface="楷体_GB2312" pitchFamily="49" charset="-122"/>
              </a:rPr>
              <a:t>一</a:t>
            </a:r>
            <a:endParaRPr lang="zh-CN" altLang="en-US" sz="15600" b="1">
              <a:solidFill>
                <a:schemeClr val="accent2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2" grpId="0"/>
      <p:bldP spid="24603" grpId="0"/>
      <p:bldP spid="2460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9" name="Group 29"/>
          <p:cNvGraphicFramePr>
            <a:graphicFrameLocks noGrp="1"/>
          </p:cNvGraphicFramePr>
          <p:nvPr/>
        </p:nvGraphicFramePr>
        <p:xfrm>
          <a:off x="1143000" y="2133600"/>
          <a:ext cx="6781800" cy="2286001"/>
        </p:xfrm>
        <a:graphic>
          <a:graphicData uri="http://schemas.openxmlformats.org/drawingml/2006/table">
            <a:tbl>
              <a:tblPr/>
              <a:tblGrid>
                <a:gridCol w="1130300"/>
                <a:gridCol w="1130300"/>
                <a:gridCol w="1130300"/>
                <a:gridCol w="1181100"/>
                <a:gridCol w="1089025"/>
                <a:gridCol w="1120775"/>
              </a:tblGrid>
              <a:tr h="1135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1187450" y="1974850"/>
            <a:ext cx="201612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15600" b="1">
                <a:solidFill>
                  <a:schemeClr val="accent2"/>
                </a:solidFill>
                <a:ea typeface="楷体_GB2312" pitchFamily="49" charset="-122"/>
              </a:rPr>
              <a:t>十</a:t>
            </a:r>
            <a:endParaRPr lang="en-US" altLang="zh-CN" sz="6600">
              <a:ea typeface="楷体_GB2312" pitchFamily="49" charset="-122"/>
            </a:endParaRP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3535363" y="1974850"/>
            <a:ext cx="201612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15600" b="1">
                <a:solidFill>
                  <a:schemeClr val="accent2"/>
                </a:solidFill>
                <a:ea typeface="楷体_GB2312" pitchFamily="49" charset="-122"/>
              </a:rPr>
              <a:t>木</a:t>
            </a:r>
            <a:endParaRPr lang="en-US" altLang="zh-CN" sz="6600">
              <a:ea typeface="楷体_GB2312" pitchFamily="49" charset="-122"/>
            </a:endParaRP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5795963" y="2060575"/>
            <a:ext cx="201612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15600" b="1">
                <a:solidFill>
                  <a:schemeClr val="accent2"/>
                </a:solidFill>
                <a:ea typeface="楷体_GB2312" pitchFamily="49" charset="-122"/>
              </a:rPr>
              <a:t>禾</a:t>
            </a:r>
            <a:endParaRPr lang="en-US" altLang="zh-CN" sz="660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7" grpId="0"/>
      <p:bldP spid="20508" grpId="0"/>
      <p:bldP spid="205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3203575" cy="63817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一（）口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一（）耳朵  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一（）火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一（）羊  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一（）鸟   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一（）兔子   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一（）木头  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一（）禾苗   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一（）竹子</a:t>
            </a:r>
            <a:r>
              <a:rPr lang="zh-CN" altLang="en-US" sz="2800" dirty="0"/>
              <a:t>    </a:t>
            </a:r>
            <a:endParaRPr lang="zh-CN" altLang="en-US" sz="2800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787900" y="2205038"/>
            <a:ext cx="3167063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（）的小鸟  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（）的小兔 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（）的木头  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（）的竹子</a:t>
            </a:r>
            <a:r>
              <a:rPr lang="zh-CN" altLang="en-US" sz="2800" dirty="0"/>
              <a:t>    </a:t>
            </a:r>
            <a:endParaRPr lang="zh-CN" altLang="en-US" sz="2800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211638" y="404813"/>
            <a:ext cx="44640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6600" b="1" dirty="0">
                <a:latin typeface="楷体_GB2312" pitchFamily="49" charset="-122"/>
                <a:ea typeface="楷体_GB2312" pitchFamily="49" charset="-122"/>
              </a:rPr>
              <a:t>我会填</a:t>
            </a:r>
            <a:endParaRPr lang="zh-CN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3671887" cy="63817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一（张）口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一（只）耳朵  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一（团）火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一（只）羊  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一（只）鸟   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一（只）兔子   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一（块）木头  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一（株）禾苗   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一（棵）</a:t>
            </a:r>
            <a:r>
              <a:rPr lang="zh-CN" altLang="en-US" sz="4000" b="1" dirty="0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竹子 </a:t>
            </a:r>
            <a:r>
              <a:rPr lang="zh-CN" altLang="en-US" sz="2800" dirty="0" smtClean="0"/>
              <a:t>    </a:t>
            </a:r>
            <a:endParaRPr lang="zh-CN" altLang="en-US" sz="2800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140200" y="2420938"/>
            <a:ext cx="4103688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（可爱）的小鸟  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（机灵）的小兔 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（粗粗）的木头  </a:t>
            </a:r>
            <a:endParaRPr lang="zh-CN" altLang="en-US" sz="40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（碧绿）的竹子</a:t>
            </a:r>
            <a:r>
              <a:rPr lang="zh-CN" altLang="en-US" sz="2800" dirty="0"/>
              <a:t>    </a:t>
            </a:r>
            <a:endParaRPr lang="zh-CN" altLang="en-US" sz="2800" dirty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211638" y="404813"/>
            <a:ext cx="44640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6600" b="1">
                <a:latin typeface="楷体_GB2312" pitchFamily="49" charset="-122"/>
                <a:ea typeface="楷体_GB2312" pitchFamily="49" charset="-122"/>
              </a:rPr>
              <a:t>我会填</a:t>
            </a:r>
            <a:endParaRPr lang="zh-CN" altLang="en-US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  <p:bldP spid="235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whn1oqe[1]"/>
          <p:cNvPicPr>
            <a:picLocks noChangeAspect="1" noChangeArrowheads="1"/>
          </p:cNvPicPr>
          <p:nvPr>
            <p:ph type="body" idx="1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611188" y="333375"/>
            <a:ext cx="2582862" cy="338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5" name="Picture 3" descr="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978275"/>
            <a:ext cx="2811463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643438" y="2060575"/>
            <a:ext cx="3889375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 sz="2770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耳</a:t>
            </a:r>
            <a:endParaRPr kumimoji="0" lang="zh-CN" altLang="en-US" sz="2770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508625" y="836613"/>
            <a:ext cx="1944688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10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kumimoji="0" lang="en-US" altLang="zh-CN" sz="10600">
                <a:solidFill>
                  <a:srgbClr val="FF0000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r</a:t>
            </a:r>
            <a:endParaRPr kumimoji="0" lang="en-US" altLang="zh-CN" sz="10600">
              <a:solidFill>
                <a:srgbClr val="FF0000"/>
              </a:solidFill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w0ovvnqo[1]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95288" y="981075"/>
            <a:ext cx="4321175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149725"/>
            <a:ext cx="3097213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003800" y="2133600"/>
            <a:ext cx="3744913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 sz="2770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目</a:t>
            </a:r>
            <a:endParaRPr kumimoji="0" lang="zh-CN" altLang="en-US" sz="2770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795963" y="1196975"/>
            <a:ext cx="2665412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</a:t>
            </a:r>
            <a:endParaRPr kumimoji="0" lang="en-US" altLang="zh-CN" sz="7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97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619672" y="270892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3794" name="Picture 2" descr="3686036_112101048032_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27650" y="2060575"/>
            <a:ext cx="1981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kumimoji="0" lang="en-US" altLang="zh-CN" sz="6000" b="1">
                <a:latin typeface="Arial" panose="020B0604020202020204" pitchFamily="34" charset="0"/>
              </a:rPr>
              <a:t>yáng</a:t>
            </a:r>
            <a:endParaRPr kumimoji="0" lang="en-US" altLang="zh-CN" sz="6000" b="1">
              <a:latin typeface="Arial" panose="020B0604020202020204" pitchFamily="34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572125" y="3933825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kumimoji="0" lang="zh-CN" altLang="en-US" sz="8000" b="1">
                <a:latin typeface="楷体" panose="02010609060101010101" pitchFamily="49" charset="-122"/>
                <a:ea typeface="楷体" panose="02010609060101010101" pitchFamily="49" charset="-122"/>
              </a:rPr>
              <a:t>羊</a:t>
            </a:r>
            <a:endParaRPr kumimoji="0" lang="zh-CN" altLang="en-US" sz="8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4017963" y="25654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3995738" y="4365625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3799" name="Picture 7" descr="s12-0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37687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  <p:bldP spid="33797" grpId="0" animBg="1"/>
      <p:bldP spid="337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3686036_112101048032_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011863" y="2205038"/>
            <a:ext cx="1752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kumimoji="0" lang="en-US" altLang="zh-CN" sz="6000" b="1">
                <a:latin typeface="Arial" panose="020B0604020202020204" pitchFamily="34" charset="0"/>
              </a:rPr>
              <a:t>niǎo</a:t>
            </a:r>
            <a:endParaRPr kumimoji="0" lang="en-US" altLang="zh-CN" sz="6000" b="1">
              <a:latin typeface="Arial" panose="020B0604020202020204" pitchFamily="34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156325" y="4437063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kumimoji="0" lang="zh-CN" altLang="en-US" sz="8000" b="1">
                <a:latin typeface="楷体" panose="02010609060101010101" pitchFamily="49" charset="-122"/>
                <a:ea typeface="楷体" panose="02010609060101010101" pitchFamily="49" charset="-122"/>
              </a:rPr>
              <a:t>鸟</a:t>
            </a:r>
            <a:endParaRPr kumimoji="0" lang="zh-CN" altLang="en-US" sz="8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4427538" y="2852738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4500563" y="5013325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4823" name="Picture 7" descr="s12-0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341438"/>
            <a:ext cx="4205287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  <p:bldP spid="34821" grpId="0" animBg="1"/>
      <p:bldP spid="348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3686036_112101048032_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724525" y="1844675"/>
            <a:ext cx="1752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kumimoji="0" lang="en-US" altLang="zh-CN" sz="6000" b="1">
                <a:latin typeface="Arial" panose="020B0604020202020204" pitchFamily="34" charset="0"/>
              </a:rPr>
              <a:t> tù</a:t>
            </a:r>
            <a:endParaRPr kumimoji="0" lang="en-US" altLang="zh-CN" sz="6000" b="1">
              <a:latin typeface="Arial" panose="020B0604020202020204" pitchFamily="34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795963" y="3573463"/>
            <a:ext cx="1368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</a:pPr>
            <a:r>
              <a:rPr kumimoji="0" lang="zh-CN" altLang="en-US" sz="8000" b="1">
                <a:latin typeface="楷体" panose="02010609060101010101" pitchFamily="49" charset="-122"/>
                <a:ea typeface="楷体" panose="02010609060101010101" pitchFamily="49" charset="-122"/>
              </a:rPr>
              <a:t>兔</a:t>
            </a:r>
            <a:endParaRPr kumimoji="0" lang="zh-CN" altLang="en-US" sz="8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4211638" y="23495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4140200" y="4149725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5847" name="Picture 7" descr="s12-0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68413"/>
            <a:ext cx="3887788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  <p:bldP spid="35845" grpId="0" animBg="1"/>
      <p:bldP spid="35846" grpId="0" animBg="1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1987</Words>
  <Application>WPS 演示</Application>
  <PresentationFormat>全屏显示(4:3)</PresentationFormat>
  <Paragraphs>278</Paragraphs>
  <Slides>44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9" baseType="lpstr">
      <vt:lpstr>Arial</vt:lpstr>
      <vt:lpstr>宋体</vt:lpstr>
      <vt:lpstr>Wingdings</vt:lpstr>
      <vt:lpstr>Times New Roman</vt:lpstr>
      <vt:lpstr>Calibri</vt:lpstr>
      <vt:lpstr>楷体_GB2312</vt:lpstr>
      <vt:lpstr>新宋体</vt:lpstr>
      <vt:lpstr>华文琥珀</vt:lpstr>
      <vt:lpstr>微软雅黑</vt:lpstr>
      <vt:lpstr>楷体</vt:lpstr>
      <vt:lpstr>Arial Unicode MS</vt:lpstr>
      <vt:lpstr>黑体</vt:lpstr>
      <vt:lpstr>楷体_GB2312</vt:lpstr>
      <vt:lpstr>Arial</vt:lpstr>
      <vt:lpstr>第一PPT模板网-WWW.1PPT.COM</vt:lpstr>
      <vt:lpstr>识字（一）</vt:lpstr>
      <vt:lpstr>读一读</vt:lpstr>
      <vt:lpstr>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清菡</cp:lastModifiedBy>
  <cp:revision>34</cp:revision>
  <dcterms:created xsi:type="dcterms:W3CDTF">2113-01-01T00:00:00Z</dcterms:created>
  <dcterms:modified xsi:type="dcterms:W3CDTF">2019-09-18T06:00:44Z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